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28"/>
  </p:notesMasterIdLst>
  <p:sldIdLst>
    <p:sldId id="256" r:id="rId3"/>
    <p:sldId id="263" r:id="rId4"/>
    <p:sldId id="599" r:id="rId5"/>
    <p:sldId id="603" r:id="rId6"/>
    <p:sldId id="604" r:id="rId7"/>
    <p:sldId id="605" r:id="rId8"/>
    <p:sldId id="606" r:id="rId9"/>
    <p:sldId id="614" r:id="rId10"/>
    <p:sldId id="615" r:id="rId11"/>
    <p:sldId id="616" r:id="rId12"/>
    <p:sldId id="617" r:id="rId13"/>
    <p:sldId id="610" r:id="rId14"/>
    <p:sldId id="611" r:id="rId15"/>
    <p:sldId id="612" r:id="rId16"/>
    <p:sldId id="613" r:id="rId17"/>
    <p:sldId id="609" r:id="rId18"/>
    <p:sldId id="602" r:id="rId19"/>
    <p:sldId id="607" r:id="rId20"/>
    <p:sldId id="597" r:id="rId21"/>
    <p:sldId id="262" r:id="rId22"/>
    <p:sldId id="480" r:id="rId23"/>
    <p:sldId id="618" r:id="rId24"/>
    <p:sldId id="627" r:id="rId25"/>
    <p:sldId id="620" r:id="rId26"/>
    <p:sldId id="621" r:id="rId27"/>
    <p:sldId id="622" r:id="rId28"/>
    <p:sldId id="624" r:id="rId29"/>
    <p:sldId id="628" r:id="rId30"/>
    <p:sldId id="629" r:id="rId31"/>
    <p:sldId id="625" r:id="rId32"/>
    <p:sldId id="626" r:id="rId33"/>
    <p:sldId id="623" r:id="rId34"/>
    <p:sldId id="630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638" r:id="rId43"/>
    <p:sldId id="641" r:id="rId44"/>
    <p:sldId id="642" r:id="rId45"/>
    <p:sldId id="643" r:id="rId46"/>
    <p:sldId id="644" r:id="rId47"/>
    <p:sldId id="645" r:id="rId48"/>
    <p:sldId id="639" r:id="rId49"/>
    <p:sldId id="646" r:id="rId50"/>
    <p:sldId id="672" r:id="rId51"/>
    <p:sldId id="671" r:id="rId52"/>
    <p:sldId id="670" r:id="rId53"/>
    <p:sldId id="669" r:id="rId54"/>
    <p:sldId id="668" r:id="rId55"/>
    <p:sldId id="667" r:id="rId56"/>
    <p:sldId id="666" r:id="rId57"/>
    <p:sldId id="665" r:id="rId58"/>
    <p:sldId id="664" r:id="rId59"/>
    <p:sldId id="663" r:id="rId60"/>
    <p:sldId id="662" r:id="rId61"/>
    <p:sldId id="661" r:id="rId62"/>
    <p:sldId id="660" r:id="rId63"/>
    <p:sldId id="659" r:id="rId64"/>
    <p:sldId id="658" r:id="rId65"/>
    <p:sldId id="657" r:id="rId66"/>
    <p:sldId id="656" r:id="rId67"/>
    <p:sldId id="784" r:id="rId68"/>
    <p:sldId id="655" r:id="rId69"/>
    <p:sldId id="648" r:id="rId70"/>
    <p:sldId id="673" r:id="rId71"/>
    <p:sldId id="649" r:id="rId72"/>
    <p:sldId id="650" r:id="rId73"/>
    <p:sldId id="651" r:id="rId74"/>
    <p:sldId id="652" r:id="rId75"/>
    <p:sldId id="653" r:id="rId76"/>
    <p:sldId id="654" r:id="rId77"/>
    <p:sldId id="674" r:id="rId78"/>
    <p:sldId id="675" r:id="rId79"/>
    <p:sldId id="676" r:id="rId80"/>
    <p:sldId id="677" r:id="rId81"/>
    <p:sldId id="678" r:id="rId82"/>
    <p:sldId id="640" r:id="rId83"/>
    <p:sldId id="680" r:id="rId84"/>
    <p:sldId id="681" r:id="rId85"/>
    <p:sldId id="682" r:id="rId86"/>
    <p:sldId id="683" r:id="rId87"/>
    <p:sldId id="684" r:id="rId88"/>
    <p:sldId id="685" r:id="rId89"/>
    <p:sldId id="686" r:id="rId90"/>
    <p:sldId id="715" r:id="rId91"/>
    <p:sldId id="687" r:id="rId92"/>
    <p:sldId id="689" r:id="rId93"/>
    <p:sldId id="688" r:id="rId94"/>
    <p:sldId id="690" r:id="rId95"/>
    <p:sldId id="691" r:id="rId96"/>
    <p:sldId id="693" r:id="rId97"/>
    <p:sldId id="695" r:id="rId98"/>
    <p:sldId id="696" r:id="rId99"/>
    <p:sldId id="697" r:id="rId100"/>
    <p:sldId id="699" r:id="rId101"/>
    <p:sldId id="701" r:id="rId102"/>
    <p:sldId id="702" r:id="rId103"/>
    <p:sldId id="703" r:id="rId104"/>
    <p:sldId id="704" r:id="rId105"/>
    <p:sldId id="705" r:id="rId106"/>
    <p:sldId id="706" r:id="rId107"/>
    <p:sldId id="707" r:id="rId108"/>
    <p:sldId id="708" r:id="rId109"/>
    <p:sldId id="709" r:id="rId110"/>
    <p:sldId id="373" r:id="rId111"/>
    <p:sldId id="374" r:id="rId112"/>
    <p:sldId id="375" r:id="rId113"/>
    <p:sldId id="376" r:id="rId114"/>
    <p:sldId id="466" r:id="rId115"/>
    <p:sldId id="467" r:id="rId116"/>
    <p:sldId id="468" r:id="rId117"/>
    <p:sldId id="469" r:id="rId118"/>
    <p:sldId id="470" r:id="rId119"/>
    <p:sldId id="471" r:id="rId120"/>
    <p:sldId id="473" r:id="rId121"/>
    <p:sldId id="474" r:id="rId122"/>
    <p:sldId id="481" r:id="rId123"/>
    <p:sldId id="482" r:id="rId124"/>
    <p:sldId id="483" r:id="rId125"/>
    <p:sldId id="716" r:id="rId126"/>
    <p:sldId id="475" r:id="rId127"/>
    <p:sldId id="476" r:id="rId128"/>
    <p:sldId id="266" r:id="rId129"/>
    <p:sldId id="598" r:id="rId130"/>
    <p:sldId id="537" r:id="rId131"/>
    <p:sldId id="485" r:id="rId132"/>
    <p:sldId id="487" r:id="rId133"/>
    <p:sldId id="490" r:id="rId134"/>
    <p:sldId id="488" r:id="rId135"/>
    <p:sldId id="489" r:id="rId136"/>
    <p:sldId id="591" r:id="rId137"/>
    <p:sldId id="590" r:id="rId138"/>
    <p:sldId id="595" r:id="rId139"/>
    <p:sldId id="493" r:id="rId140"/>
    <p:sldId id="559" r:id="rId141"/>
    <p:sldId id="619" r:id="rId142"/>
    <p:sldId id="547" r:id="rId143"/>
    <p:sldId id="575" r:id="rId144"/>
    <p:sldId id="548" r:id="rId145"/>
    <p:sldId id="562" r:id="rId146"/>
    <p:sldId id="555" r:id="rId147"/>
    <p:sldId id="577" r:id="rId148"/>
    <p:sldId id="594" r:id="rId149"/>
    <p:sldId id="579" r:id="rId150"/>
    <p:sldId id="580" r:id="rId151"/>
    <p:sldId id="578" r:id="rId152"/>
    <p:sldId id="581" r:id="rId153"/>
    <p:sldId id="582" r:id="rId154"/>
    <p:sldId id="589" r:id="rId155"/>
    <p:sldId id="584" r:id="rId156"/>
    <p:sldId id="593" r:id="rId157"/>
    <p:sldId id="592" r:id="rId158"/>
    <p:sldId id="586" r:id="rId159"/>
    <p:sldId id="596" r:id="rId160"/>
    <p:sldId id="587" r:id="rId161"/>
    <p:sldId id="588" r:id="rId162"/>
    <p:sldId id="717" r:id="rId163"/>
    <p:sldId id="718" r:id="rId164"/>
    <p:sldId id="720" r:id="rId165"/>
    <p:sldId id="719" r:id="rId166"/>
    <p:sldId id="721" r:id="rId167"/>
    <p:sldId id="723" r:id="rId168"/>
    <p:sldId id="727" r:id="rId169"/>
    <p:sldId id="729" r:id="rId170"/>
    <p:sldId id="730" r:id="rId171"/>
    <p:sldId id="731" r:id="rId172"/>
    <p:sldId id="732" r:id="rId173"/>
    <p:sldId id="733" r:id="rId174"/>
    <p:sldId id="734" r:id="rId175"/>
    <p:sldId id="735" r:id="rId176"/>
    <p:sldId id="722" r:id="rId177"/>
    <p:sldId id="738" r:id="rId178"/>
    <p:sldId id="739" r:id="rId179"/>
    <p:sldId id="741" r:id="rId180"/>
    <p:sldId id="744" r:id="rId181"/>
    <p:sldId id="745" r:id="rId182"/>
    <p:sldId id="746" r:id="rId183"/>
    <p:sldId id="747" r:id="rId184"/>
    <p:sldId id="748" r:id="rId185"/>
    <p:sldId id="749" r:id="rId186"/>
    <p:sldId id="750" r:id="rId187"/>
    <p:sldId id="751" r:id="rId188"/>
    <p:sldId id="752" r:id="rId189"/>
    <p:sldId id="753" r:id="rId190"/>
    <p:sldId id="754" r:id="rId191"/>
    <p:sldId id="755" r:id="rId192"/>
    <p:sldId id="756" r:id="rId193"/>
    <p:sldId id="757" r:id="rId194"/>
    <p:sldId id="758" r:id="rId195"/>
    <p:sldId id="760" r:id="rId196"/>
    <p:sldId id="759" r:id="rId197"/>
    <p:sldId id="761" r:id="rId198"/>
    <p:sldId id="762" r:id="rId199"/>
    <p:sldId id="763" r:id="rId200"/>
    <p:sldId id="764" r:id="rId201"/>
    <p:sldId id="765" r:id="rId202"/>
    <p:sldId id="766" r:id="rId203"/>
    <p:sldId id="767" r:id="rId204"/>
    <p:sldId id="768" r:id="rId205"/>
    <p:sldId id="769" r:id="rId206"/>
    <p:sldId id="737" r:id="rId207"/>
    <p:sldId id="770" r:id="rId208"/>
    <p:sldId id="404" r:id="rId209"/>
    <p:sldId id="405" r:id="rId210"/>
    <p:sldId id="409" r:id="rId211"/>
    <p:sldId id="771" r:id="rId212"/>
    <p:sldId id="772" r:id="rId213"/>
    <p:sldId id="773" r:id="rId214"/>
    <p:sldId id="774" r:id="rId215"/>
    <p:sldId id="776" r:id="rId216"/>
    <p:sldId id="780" r:id="rId217"/>
    <p:sldId id="777" r:id="rId218"/>
    <p:sldId id="781" r:id="rId219"/>
    <p:sldId id="782" r:id="rId220"/>
    <p:sldId id="430" r:id="rId221"/>
    <p:sldId id="431" r:id="rId222"/>
    <p:sldId id="740" r:id="rId223"/>
    <p:sldId id="742" r:id="rId224"/>
    <p:sldId id="778" r:id="rId225"/>
    <p:sldId id="783" r:id="rId226"/>
    <p:sldId id="585" r:id="rId2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36">
          <p15:clr>
            <a:srgbClr val="A4A3A4"/>
          </p15:clr>
        </p15:guide>
        <p15:guide id="3" orient="horz" pos="4020">
          <p15:clr>
            <a:srgbClr val="A4A3A4"/>
          </p15:clr>
        </p15:guide>
        <p15:guide id="4" pos="2880">
          <p15:clr>
            <a:srgbClr val="A4A3A4"/>
          </p15:clr>
        </p15:guide>
        <p15:guide id="5" pos="5511">
          <p15:clr>
            <a:srgbClr val="A4A3A4"/>
          </p15:clr>
        </p15:guide>
        <p15:guide id="6" pos="249">
          <p15:clr>
            <a:srgbClr val="A4A3A4"/>
          </p15:clr>
        </p15:guide>
        <p15:guide id="7" pos="1066">
          <p15:clr>
            <a:srgbClr val="A4A3A4"/>
          </p15:clr>
        </p15:guide>
        <p15:guide id="8" pos="30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FCF"/>
    <a:srgbClr val="DDD6B3"/>
    <a:srgbClr val="C8D8B0"/>
    <a:srgbClr val="B5B29C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3177" autoAdjust="0"/>
  </p:normalViewPr>
  <p:slideViewPr>
    <p:cSldViewPr>
      <p:cViewPr varScale="1">
        <p:scale>
          <a:sx n="108" d="100"/>
          <a:sy n="108" d="100"/>
        </p:scale>
        <p:origin x="1808" y="76"/>
      </p:cViewPr>
      <p:guideLst>
        <p:guide orient="horz" pos="2160"/>
        <p:guide orient="horz" pos="436"/>
        <p:guide orient="horz" pos="4020"/>
        <p:guide pos="2880"/>
        <p:guide pos="5511"/>
        <p:guide pos="249"/>
        <p:guide pos="1066"/>
        <p:guide pos="306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09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presProps" Target="pres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53504-65F3-4599-B69E-DF55507BDEE0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1B0CE-FBFE-4FCA-9D99-DC8283BF20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44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1B0CE-FBFE-4FCA-9D99-DC8283BF2044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0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37"/>
          <p:cNvGrpSpPr/>
          <p:nvPr/>
        </p:nvGrpSpPr>
        <p:grpSpPr>
          <a:xfrm>
            <a:off x="285720" y="2000240"/>
            <a:ext cx="8215370" cy="1643074"/>
            <a:chOff x="500034" y="142852"/>
            <a:chExt cx="8215370" cy="500066"/>
          </a:xfrm>
          <a:solidFill>
            <a:schemeClr val="accent4">
              <a:lumMod val="75000"/>
            </a:schemeClr>
          </a:solidFill>
        </p:grpSpPr>
        <p:pic>
          <p:nvPicPr>
            <p:cNvPr id="2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43116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7156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8"/>
          <p:cNvGrpSpPr/>
          <p:nvPr/>
        </p:nvGrpSpPr>
        <p:grpSpPr>
          <a:xfrm>
            <a:off x="428596" y="3571876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그룹 16"/>
          <p:cNvGrpSpPr/>
          <p:nvPr/>
        </p:nvGrpSpPr>
        <p:grpSpPr>
          <a:xfrm>
            <a:off x="428596" y="2071678"/>
            <a:ext cx="8072494" cy="71438"/>
            <a:chOff x="357158" y="4357694"/>
            <a:chExt cx="8072494" cy="71438"/>
          </a:xfrm>
        </p:grpSpPr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285728"/>
            <a:ext cx="3143272" cy="1857388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50052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5536" y="4293096"/>
            <a:ext cx="8352928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6052" y="1"/>
            <a:ext cx="9150052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0" y="1268760"/>
            <a:ext cx="9144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5536" y="5733256"/>
            <a:ext cx="8280920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D:\_w\working\사업자등록증\바인드소프트_통장사본_로고\로고_영문_바인드소프트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628" y="260648"/>
            <a:ext cx="663268" cy="48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_w\working\사업자등록증\바인드소프트_통장사본_로고\로고_영문_바인드소프트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930837"/>
            <a:ext cx="447244" cy="32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1" y="6592050"/>
            <a:ext cx="501427" cy="18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67544" y="620688"/>
            <a:ext cx="8208912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6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85786" y="6429396"/>
            <a:ext cx="1805014" cy="292079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520011"/>
            <a:ext cx="673561" cy="28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2357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2"/>
          </p:nvPr>
        </p:nvSpPr>
        <p:spPr>
          <a:xfrm>
            <a:off x="485804" y="3571876"/>
            <a:ext cx="8229600" cy="235745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357158" y="4357694"/>
            <a:ext cx="8072494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08"/>
            <a:ext cx="4038600" cy="51260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7154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57364"/>
            <a:ext cx="4040188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07154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57364"/>
            <a:ext cx="4041775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2023-06-03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5"/>
          <p:cNvGrpSpPr/>
          <p:nvPr/>
        </p:nvGrpSpPr>
        <p:grpSpPr>
          <a:xfrm>
            <a:off x="357158" y="142852"/>
            <a:ext cx="8358246" cy="774836"/>
            <a:chOff x="357158" y="142852"/>
            <a:chExt cx="8358246" cy="774836"/>
          </a:xfrm>
        </p:grpSpPr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142852"/>
              <a:ext cx="8215370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5652" t="28571" r="28696"/>
            <a:stretch>
              <a:fillRect/>
            </a:stretch>
          </p:blipFill>
          <p:spPr bwMode="auto">
            <a:xfrm>
              <a:off x="6400478" y="285728"/>
              <a:ext cx="2071702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467" b="3225"/>
            <a:stretch>
              <a:fillRect/>
            </a:stretch>
          </p:blipFill>
          <p:spPr bwMode="auto">
            <a:xfrm>
              <a:off x="357158" y="631936"/>
              <a:ext cx="1301694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5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4655" t="1181" b="2720"/>
            <a:stretch>
              <a:fillRect/>
            </a:stretch>
          </p:blipFill>
          <p:spPr bwMode="auto">
            <a:xfrm>
              <a:off x="7345200" y="624379"/>
              <a:ext cx="1370204" cy="292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1658852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2617995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3577138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4536281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5495424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351" r="7467" b="3225"/>
            <a:stretch>
              <a:fillRect/>
            </a:stretch>
          </p:blipFill>
          <p:spPr bwMode="auto">
            <a:xfrm>
              <a:off x="6454567" y="631936"/>
              <a:ext cx="959143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5966" y="42504"/>
            <a:ext cx="9072594" cy="6786586"/>
          </a:xfrm>
          <a:prstGeom prst="roundRect">
            <a:avLst>
              <a:gd name="adj" fmla="val 1476"/>
            </a:avLst>
          </a:prstGeom>
          <a:solidFill>
            <a:schemeClr val="bg1"/>
          </a:solidFill>
          <a:ln w="38100">
            <a:noFill/>
          </a:ln>
        </p:spPr>
        <p:txBody>
          <a:bodyPr wrap="square" rtlCol="0" anchor="ctr">
            <a:noAutofit/>
          </a:bodyPr>
          <a:lstStyle/>
          <a:p>
            <a:pPr marL="742950" indent="-742950" algn="ctr">
              <a:lnSpc>
                <a:spcPct val="150000"/>
              </a:lnSpc>
              <a:buFont typeface="+mj-lt"/>
              <a:buAutoNum type="arabicPeriod"/>
            </a:pP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spcBef>
          <a:spcPct val="0"/>
        </a:spcBef>
        <a:buNone/>
        <a:defRPr sz="24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6"/>
            <a:ext cx="9144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9144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5471"/>
            <a:ext cx="82296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Picture 3" descr="D:\_w\working\사업자등록증\바인드소프트_통장사본_로고\로고_영문_바인드소프트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141" y="102812"/>
            <a:ext cx="475204" cy="34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15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5.pn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0.png"/><Relationship Id="rId4" Type="http://schemas.openxmlformats.org/officeDocument/2006/relationships/image" Target="../media/image31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8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emf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5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5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5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5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5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5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5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5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5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5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5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5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5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2132856"/>
            <a:ext cx="7772400" cy="1470025"/>
          </a:xfrm>
        </p:spPr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플랫폼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네트워크 시스템</a:t>
            </a: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371600" y="3886200"/>
            <a:ext cx="6400800" cy="1847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None/>
              <a:defRPr sz="1800" u="none" kern="12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Clr>
                <a:srgbClr val="3399FF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Clr>
                <a:srgbClr val="FF9933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524000" y="4038600"/>
            <a:ext cx="6400800" cy="1847056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E4084-399D-F9D6-F904-55C9FEE4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FD355-5442-E003-A60D-896449D8F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CF1A142-0C6E-D12F-CE94-275D52614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2892" r="9050" b="4612"/>
          <a:stretch/>
        </p:blipFill>
        <p:spPr bwMode="auto">
          <a:xfrm>
            <a:off x="683568" y="1484784"/>
            <a:ext cx="763284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941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4A96B-DB7E-8CD1-84C8-0511C73C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960C8D-DD42-DCF0-8792-764A64B41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서비스에 기본으로 할당된 포트 번호를 변경하는 기능이 수행 됨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1~5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입력하여 포트를 변경할 수 있으며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입력하는 경우 다음 기능으로 이동함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입력하는 경우에는 설치를 취소함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입력하여 다음 과정을 수행함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BB545-5C2F-7032-8BCA-89F3EFD4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4"/>
          <a:stretch/>
        </p:blipFill>
        <p:spPr>
          <a:xfrm>
            <a:off x="2147549" y="2420888"/>
            <a:ext cx="4848902" cy="15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7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CA5C3-6AD4-4403-7FB8-43ADCF54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279D7-BAE5-C59F-1621-AC91AF12F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플랫폼에 사용할 도메인 또는 </a:t>
            </a:r>
            <a:r>
              <a:rPr lang="en-US" altLang="ko-KR" dirty="0"/>
              <a:t>IP </a:t>
            </a:r>
            <a:r>
              <a:rPr lang="ko-KR" altLang="en-US" dirty="0"/>
              <a:t>를 입력함</a:t>
            </a:r>
            <a:endParaRPr lang="en-US" altLang="ko-KR" dirty="0"/>
          </a:p>
          <a:p>
            <a:r>
              <a:rPr lang="ko-KR" altLang="en-US" dirty="0"/>
              <a:t>설정에 입력되는 주소로 모든 서비스가 연결됨</a:t>
            </a:r>
            <a:endParaRPr lang="en-US" altLang="ko-KR" dirty="0"/>
          </a:p>
          <a:p>
            <a:r>
              <a:rPr lang="ko-KR" altLang="en-US" dirty="0"/>
              <a:t>본 과정에서는 </a:t>
            </a:r>
            <a:r>
              <a:rPr lang="en-US" altLang="ko-KR" dirty="0"/>
              <a:t>Mobius </a:t>
            </a:r>
            <a:r>
              <a:rPr lang="ko-KR" altLang="en-US" dirty="0"/>
              <a:t>서버의 </a:t>
            </a:r>
            <a:r>
              <a:rPr lang="en-US" altLang="ko-KR" dirty="0"/>
              <a:t>IP </a:t>
            </a:r>
            <a:r>
              <a:rPr lang="ko-KR" altLang="en-US" dirty="0"/>
              <a:t>입력함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B781BE-01EB-AA4A-1EF5-6305A7408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78"/>
          <a:stretch/>
        </p:blipFill>
        <p:spPr>
          <a:xfrm>
            <a:off x="1161574" y="1988840"/>
            <a:ext cx="6820852" cy="5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877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47A4D-3909-DD8C-FE33-99B6F84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90366-C93E-41A6-ACF8-BD052A1D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서브도메인은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Nginx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설치하여 운용하는 경우 필요한 기능이며 각 서비스별 서브도메인을 설정할 수 있음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1~5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입력하여 대상 서비스를 선택하여 서브도메인을 변할 수 있으며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입력하여 설정을 마칠 수 있음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입력하여 설정을 마치기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32133-63D2-3A53-6C8B-49D402978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95"/>
          <a:stretch/>
        </p:blipFill>
        <p:spPr>
          <a:xfrm>
            <a:off x="1161574" y="2708920"/>
            <a:ext cx="6820852" cy="1924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C89509-E7F7-053E-3D62-E272FACB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049" y="4907643"/>
            <a:ext cx="466790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199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643D9-A078-03F5-4858-CF3139D3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920F9-06DA-959F-493C-8DE33D701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셋팅을 위해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생성한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admin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계정의 정보를 입력함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과정을 거치지 않으면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설정이 완료되지 않아 정상적으로 서비스가 동작하지 않음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앞서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입력한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Admin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계정과 암호를 입력함</a:t>
            </a:r>
            <a:endParaRPr lang="ko-KR" altLang="en-US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설치 완료 후 다음과 같은 메시지가 나오면 무시하고 이후 과정을 진행함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903FC-88A5-A303-68E8-7CBC40B2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276872"/>
            <a:ext cx="4324350" cy="361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BD2D56-3424-E06D-4A42-E835ABE5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32" y="3987024"/>
            <a:ext cx="688753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591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38679-2E87-24E1-6451-F3C58F24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CC05D-9D60-6C49-214C-71CDF94C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플랫폼은 </a:t>
            </a:r>
            <a:r>
              <a:rPr lang="en-US" altLang="ko-KR" dirty="0"/>
              <a:t>PM2 </a:t>
            </a:r>
            <a:r>
              <a:rPr lang="ko-KR" altLang="en-US" dirty="0"/>
              <a:t>를 사용하여 각 </a:t>
            </a:r>
            <a:r>
              <a:rPr lang="en-US" altLang="ko-KR" dirty="0"/>
              <a:t>Node.js </a:t>
            </a:r>
            <a:r>
              <a:rPr lang="ko-KR" altLang="en-US" dirty="0"/>
              <a:t>프로세스들을 관리함</a:t>
            </a:r>
            <a:endParaRPr lang="en-US" altLang="ko-KR" dirty="0"/>
          </a:p>
          <a:p>
            <a:r>
              <a:rPr lang="en-US" altLang="ko-KR" dirty="0"/>
              <a:t>Gulp </a:t>
            </a:r>
            <a:r>
              <a:rPr lang="ko-KR" altLang="en-US" dirty="0"/>
              <a:t>에 설정한 명령어를 실행하여 전 서비스를 실행함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명령어를 입력하여 서비스 </a:t>
            </a:r>
            <a:r>
              <a:rPr lang="en-US" altLang="ko-KR" dirty="0"/>
              <a:t>PM2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$ gulp </a:t>
            </a:r>
            <a:r>
              <a:rPr lang="en-US" altLang="ko-KR" dirty="0" err="1"/>
              <a:t>serviceStart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54643E-EEE8-1EC3-4A2F-8CF67F8F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07" y="2708920"/>
            <a:ext cx="6406986" cy="30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179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7241E-A751-A290-7C49-DBA56434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1CCC78-BD54-9A9A-421C-9CC8E634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PM2 </a:t>
            </a:r>
            <a:r>
              <a:rPr lang="ko-KR" altLang="en-US" sz="1600" dirty="0"/>
              <a:t>실행 명령어를 실행 후 동작 확인을 위해 </a:t>
            </a:r>
            <a:r>
              <a:rPr lang="en-US" altLang="ko-KR" sz="1600" dirty="0"/>
              <a:t>PM 2 </a:t>
            </a:r>
            <a:r>
              <a:rPr lang="ko-KR" altLang="en-US" sz="1600" dirty="0"/>
              <a:t>목록을 조회하여 서비스 상태를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출력되는 테이블에서 </a:t>
            </a:r>
            <a:r>
              <a:rPr lang="en-US" altLang="ko-KR" dirty="0"/>
              <a:t>Status </a:t>
            </a:r>
            <a:r>
              <a:rPr lang="ko-KR" altLang="en-US" dirty="0"/>
              <a:t>을 확인하면 서비스가 정상 실행 중인지 확인이 가능함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PM2 </a:t>
            </a:r>
            <a:r>
              <a:rPr lang="ko-KR" altLang="en-US" dirty="0"/>
              <a:t>실행 목록 조회</a:t>
            </a:r>
          </a:p>
          <a:p>
            <a:pPr lvl="1"/>
            <a:r>
              <a:rPr lang="en-US" altLang="ko-KR" dirty="0"/>
              <a:t>$ pm2 list</a:t>
            </a:r>
          </a:p>
          <a:p>
            <a:endParaRPr lang="en-US" altLang="ko-KR" dirty="0"/>
          </a:p>
          <a:p>
            <a:r>
              <a:rPr lang="ko-KR" altLang="en-US" dirty="0"/>
              <a:t>정상결과</a:t>
            </a:r>
            <a:endParaRPr lang="en-US" altLang="ko-KR" dirty="0"/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비정상 결과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3502E0-202C-DAB2-F993-277B92F8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5344607"/>
            <a:ext cx="6984776" cy="14419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E6A44A-6FF4-84B6-C129-9EFF6C59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342382"/>
            <a:ext cx="5456393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916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9710-C5A6-4816-42C0-3FB283DD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BE81A-D388-7610-E3B5-5BD05123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만약 비정상 결과가 출력된다면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Node.js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나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N PM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라이브러리 설치 및 버전문제의 경우가 대부분임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PM2 logs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확인을 한 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에러를 고친 뒤 다시 서비스를 시작함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수정이 완료되었다면 다음 명령어를 입력하여 서비스 재실행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gulp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serviceRestart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24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10106-E456-4391-3DCE-98298159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3515F-FE1A-C964-6F04-C67124DB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b="0" i="0" u="none" strike="noStrike" baseline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웹브라우저를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실행하고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Domain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이동하여 서비스가 정상적으로 동작하는지 확인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en-US" altLang="ko-KR" sz="1600" b="0" i="0" u="none" strike="noStrike" baseline="0" dirty="0">
                <a:solidFill>
                  <a:srgbClr val="0462C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http://192.168.35.17:8881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9D241-CEF5-77C7-F6E8-7484582E5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0"/>
          <a:stretch/>
        </p:blipFill>
        <p:spPr>
          <a:xfrm>
            <a:off x="1884363" y="2318953"/>
            <a:ext cx="5375274" cy="36084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5933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D8824-FA4C-12CD-0F89-8499B042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FreeBoard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50AC0-7D98-3CB2-D2EF-A2C732241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FreeBoard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-y install freeboard</a:t>
            </a:r>
          </a:p>
          <a:p>
            <a:endParaRPr lang="en-US" altLang="ko-KR" dirty="0"/>
          </a:p>
          <a:p>
            <a:r>
              <a:rPr lang="en-US" altLang="ko-KR" dirty="0"/>
              <a:t>Nginx</a:t>
            </a:r>
            <a:r>
              <a:rPr lang="ko-KR" altLang="en-US" dirty="0"/>
              <a:t>에 </a:t>
            </a:r>
            <a:r>
              <a:rPr lang="en-US" altLang="ko-KR" dirty="0" err="1"/>
              <a:t>FreeBoard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  <a:endParaRPr lang="en-US" altLang="ko-KR" dirty="0"/>
          </a:p>
          <a:p>
            <a:pPr lvl="1"/>
            <a:r>
              <a:rPr lang="en-US" altLang="ko-KR" dirty="0"/>
              <a:t>$ cd /</a:t>
            </a:r>
            <a:r>
              <a:rPr lang="en-US" altLang="ko-KR" dirty="0" err="1"/>
              <a:t>usr</a:t>
            </a:r>
            <a:r>
              <a:rPr lang="en-US" altLang="ko-KR" dirty="0"/>
              <a:t>/share/nginx/html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freeboard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cp -r /</a:t>
            </a:r>
            <a:r>
              <a:rPr lang="en-US" altLang="ko-KR" dirty="0" err="1"/>
              <a:t>usr</a:t>
            </a:r>
            <a:r>
              <a:rPr lang="en-US" altLang="ko-KR" dirty="0"/>
              <a:t>/share/freeboard/* ./freeboard</a:t>
            </a:r>
          </a:p>
          <a:p>
            <a:endParaRPr lang="en-US" altLang="ko-KR" dirty="0"/>
          </a:p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주소에 접속하여 </a:t>
            </a:r>
            <a:r>
              <a:rPr lang="en-US" altLang="ko-KR" dirty="0" err="1"/>
              <a:t>FreeBoard</a:t>
            </a:r>
            <a:r>
              <a:rPr lang="en-US" altLang="ko-KR" dirty="0"/>
              <a:t> </a:t>
            </a:r>
            <a:r>
              <a:rPr lang="ko-KR" altLang="en-US" dirty="0"/>
              <a:t>실행 확인</a:t>
            </a:r>
            <a:r>
              <a:rPr lang="en-US" altLang="ko-KR" dirty="0"/>
              <a:t>(IP</a:t>
            </a:r>
            <a:r>
              <a:rPr lang="ko-KR" altLang="en-US" dirty="0"/>
              <a:t>는 컴퓨터에 따라 달라짐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http://192.168.35.17/freeboard/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A3036-01FE-1F7A-42EE-62F3B970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365104"/>
            <a:ext cx="8184540" cy="2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52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25F39-4513-4326-97AC-B7DE859F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FFD86-C106-4C01-D089-6AF5F2BC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과정을 진행하기 전에 반드시 </a:t>
            </a:r>
            <a:r>
              <a:rPr lang="en-US" altLang="ko-KR" dirty="0"/>
              <a:t>Mobius </a:t>
            </a:r>
            <a:r>
              <a:rPr lang="ko-KR" altLang="en-US" dirty="0"/>
              <a:t>가 설치되어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Mobius </a:t>
            </a:r>
            <a:r>
              <a:rPr lang="ko-KR" altLang="en-US" dirty="0"/>
              <a:t>가상 디바이스 설치</a:t>
            </a:r>
            <a:endParaRPr lang="en-US" altLang="ko-KR" dirty="0"/>
          </a:p>
          <a:p>
            <a:pPr lvl="1"/>
            <a:r>
              <a:rPr lang="en-US" altLang="ko-KR" dirty="0"/>
              <a:t>$ cd ~/Desktop</a:t>
            </a:r>
          </a:p>
          <a:p>
            <a:pPr lvl="1"/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clone https://github.com/IoTKETI/oneM2M-Device_Simulator.git</a:t>
            </a:r>
          </a:p>
          <a:p>
            <a:pPr lvl="1"/>
            <a:r>
              <a:rPr lang="en-US" altLang="ko-KR" dirty="0"/>
              <a:t>$ cd oneM2M-Device_Simulator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  <a:p>
            <a:pPr lvl="1"/>
            <a:r>
              <a:rPr lang="en-US" altLang="ko-KR" dirty="0"/>
              <a:t>$ node app.js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E1B2EC-09D3-E0EB-2969-15B86FDA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69" y="3440875"/>
            <a:ext cx="6535062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9EC2-1794-1E7E-B50C-ABA6478D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14C2F-BEC5-274F-CAD5-3AF342A59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3307A26-4300-3FD5-C836-89665F908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2597" r="8263" b="5637"/>
          <a:stretch/>
        </p:blipFill>
        <p:spPr bwMode="auto">
          <a:xfrm>
            <a:off x="683568" y="1484784"/>
            <a:ext cx="770485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136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EB96-923C-7A84-645B-3ED44D10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B1771-0AE9-54D7-1FFF-5C230D474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웹브라우저를</a:t>
            </a:r>
            <a:r>
              <a:rPr lang="ko-KR" altLang="en-US" dirty="0"/>
              <a:t> 실행하여 다음 주소에 접속</a:t>
            </a:r>
            <a:endParaRPr lang="en-US" altLang="ko-KR" dirty="0"/>
          </a:p>
          <a:p>
            <a:pPr lvl="1"/>
            <a:r>
              <a:rPr lang="en-US" altLang="ko-KR" dirty="0"/>
              <a:t>http://192.168.35.17:8369/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6F1376-78F5-AE97-D2EC-26EBE13D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56" y="1916832"/>
            <a:ext cx="4436888" cy="1964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17723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7FC3C-6F2F-6E4F-B609-04705559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994D6-D836-369B-93BA-28CB72E2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값을 입력 후 디바이스 생성</a:t>
            </a:r>
            <a:endParaRPr lang="en-US" altLang="ko-KR" dirty="0"/>
          </a:p>
          <a:p>
            <a:pPr lvl="1"/>
            <a:r>
              <a:rPr lang="en-US" altLang="ko-KR" dirty="0"/>
              <a:t>Type: Temperature</a:t>
            </a:r>
          </a:p>
          <a:p>
            <a:pPr lvl="1"/>
            <a:r>
              <a:rPr lang="en-US" altLang="ko-KR" dirty="0"/>
              <a:t>Name: temp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AB00C-D566-F5FA-5AB7-EFC383B8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05" y="2872246"/>
            <a:ext cx="4501191" cy="1971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958E89-3F9B-4F68-03C7-9FA344BF7901}"/>
              </a:ext>
            </a:extLst>
          </p:cNvPr>
          <p:cNvSpPr/>
          <p:nvPr/>
        </p:nvSpPr>
        <p:spPr>
          <a:xfrm>
            <a:off x="5183560" y="4365104"/>
            <a:ext cx="1548680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529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76401-A70A-FE3B-CF47-E9A808CB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8D1BF-CE05-1D06-D67D-BF7EB9BAC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온도계가 생성된 것을 확인</a:t>
            </a:r>
            <a:endParaRPr lang="en-US" altLang="ko-KR" dirty="0"/>
          </a:p>
          <a:p>
            <a:r>
              <a:rPr lang="ko-KR" altLang="en-US" dirty="0"/>
              <a:t>만약 생성이 안된다면</a:t>
            </a:r>
            <a:r>
              <a:rPr lang="en-US" altLang="ko-KR" dirty="0"/>
              <a:t>, </a:t>
            </a:r>
            <a:r>
              <a:rPr lang="ko-KR" altLang="en-US" dirty="0"/>
              <a:t>크롬 브라우저에서 다시 작업을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51B3D-F3BA-FF90-415C-7EA8A6303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54" y="3051485"/>
            <a:ext cx="1190493" cy="23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51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699E7-7425-D8FE-343C-8A98EEC9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6E363-6DF1-3FFF-99FC-335604266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가 전송 받은 온도를 </a:t>
            </a:r>
            <a:r>
              <a:rPr lang="en-US" altLang="ko-KR" dirty="0"/>
              <a:t>Freeboard</a:t>
            </a:r>
            <a:r>
              <a:rPr lang="ko-KR" altLang="en-US" dirty="0"/>
              <a:t>로 출력하는 예제를 수행함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본 과정을 진행하기 전에 반드시 </a:t>
            </a:r>
            <a:r>
              <a:rPr lang="en-US" altLang="ko-KR" dirty="0"/>
              <a:t>Freeboard</a:t>
            </a:r>
            <a:r>
              <a:rPr lang="ko-KR" altLang="en-US" dirty="0"/>
              <a:t>가 설치되어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경로로 접속</a:t>
            </a:r>
            <a:endParaRPr lang="en-US" altLang="ko-KR" dirty="0"/>
          </a:p>
          <a:p>
            <a:pPr lvl="1"/>
            <a:r>
              <a:rPr lang="en-US" altLang="ko-KR" dirty="0"/>
              <a:t>http://192.168.35.17/freeboard</a:t>
            </a:r>
          </a:p>
          <a:p>
            <a:endParaRPr lang="en-US" altLang="ko-KR" dirty="0"/>
          </a:p>
          <a:p>
            <a:r>
              <a:rPr lang="en-US" altLang="ko-KR" dirty="0"/>
              <a:t>DATASOURCES</a:t>
            </a:r>
            <a:r>
              <a:rPr lang="ko-KR" altLang="en-US" dirty="0"/>
              <a:t>에서 </a:t>
            </a:r>
            <a:r>
              <a:rPr lang="en-US" altLang="ko-KR" dirty="0"/>
              <a:t>ADD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D1997-96DD-0A5E-9F88-D7283A16D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4"/>
          <a:stretch/>
        </p:blipFill>
        <p:spPr>
          <a:xfrm>
            <a:off x="827583" y="3429000"/>
            <a:ext cx="7488834" cy="18508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7DAE1A-CF83-CFAF-5DBB-19FEBFE8849D}"/>
              </a:ext>
            </a:extLst>
          </p:cNvPr>
          <p:cNvSpPr/>
          <p:nvPr/>
        </p:nvSpPr>
        <p:spPr>
          <a:xfrm>
            <a:off x="4788024" y="3767883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8064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EDA66-3D3B-9CFB-21B7-3DE051A3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0AA28-152D-FD5F-5E22-6B077C679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835B9-897D-D347-9E79-477E36F4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4784"/>
            <a:ext cx="6912768" cy="20199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F7030C-63C5-9FEF-7879-A453087AC93F}"/>
              </a:ext>
            </a:extLst>
          </p:cNvPr>
          <p:cNvSpPr/>
          <p:nvPr/>
        </p:nvSpPr>
        <p:spPr>
          <a:xfrm>
            <a:off x="2627784" y="2438781"/>
            <a:ext cx="3096344" cy="1981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186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F76DB-7936-2527-D0DC-70CA3B02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503EC-1CB6-CC80-BC7F-4039407F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정보 입력 후 </a:t>
            </a:r>
            <a:r>
              <a:rPr lang="en-US" altLang="ko-KR" dirty="0"/>
              <a:t>ADD</a:t>
            </a:r>
            <a:r>
              <a:rPr lang="ko-KR" altLang="en-US" dirty="0"/>
              <a:t>를 세번 클릭</a:t>
            </a:r>
            <a:endParaRPr lang="en-US" altLang="ko-KR" dirty="0"/>
          </a:p>
          <a:p>
            <a:pPr lvl="1"/>
            <a:r>
              <a:rPr lang="en-US" altLang="ko-KR" dirty="0"/>
              <a:t>NAME: temp</a:t>
            </a:r>
          </a:p>
          <a:p>
            <a:pPr lvl="1"/>
            <a:r>
              <a:rPr lang="en-US" altLang="ko-KR" dirty="0"/>
              <a:t>URL: http://192.168.35.17:7579/Mobius/temp/DATA/la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4E6814-0588-0050-210C-D4BBC9F8D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2060848"/>
            <a:ext cx="8402223" cy="45440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56CB02-D19B-10D4-17DE-4BA373BFD95F}"/>
              </a:ext>
            </a:extLst>
          </p:cNvPr>
          <p:cNvSpPr/>
          <p:nvPr/>
        </p:nvSpPr>
        <p:spPr>
          <a:xfrm>
            <a:off x="2171088" y="3069248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4B71E5-BFEA-50F2-32C7-CB147FE05109}"/>
              </a:ext>
            </a:extLst>
          </p:cNvPr>
          <p:cNvSpPr/>
          <p:nvPr/>
        </p:nvSpPr>
        <p:spPr>
          <a:xfrm>
            <a:off x="2171088" y="6348364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809BE0-9149-E038-459F-6BD9431F467F}"/>
              </a:ext>
            </a:extLst>
          </p:cNvPr>
          <p:cNvSpPr/>
          <p:nvPr/>
        </p:nvSpPr>
        <p:spPr>
          <a:xfrm>
            <a:off x="2171088" y="3487926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0725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1154F-B39D-9B3A-0A0B-4418B557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31105-9BB8-1AD2-C37C-5B01FEE01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항목에 아래의 값을 입력</a:t>
            </a:r>
            <a:endParaRPr lang="en-US" altLang="ko-KR" dirty="0"/>
          </a:p>
          <a:p>
            <a:pPr lvl="1"/>
            <a:r>
              <a:rPr lang="en-US" altLang="ko-KR" dirty="0"/>
              <a:t>X-M2M-RI: 1234</a:t>
            </a:r>
          </a:p>
          <a:p>
            <a:pPr lvl="1"/>
            <a:r>
              <a:rPr lang="en-US" altLang="ko-KR" dirty="0"/>
              <a:t>X-M2M-Origin: S</a:t>
            </a:r>
          </a:p>
          <a:p>
            <a:pPr lvl="1"/>
            <a:r>
              <a:rPr lang="en-US" altLang="ko-KR" dirty="0"/>
              <a:t>Accept: application/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32783-561B-D0C9-491A-E70711F1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52936"/>
            <a:ext cx="8382000" cy="2590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7E5FAE-B448-4473-5ADC-047D10315A39}"/>
              </a:ext>
            </a:extLst>
          </p:cNvPr>
          <p:cNvSpPr/>
          <p:nvPr/>
        </p:nvSpPr>
        <p:spPr>
          <a:xfrm>
            <a:off x="2123728" y="3835622"/>
            <a:ext cx="4032448" cy="10335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5599FB-7D1B-0EAC-6532-B90B98BDEC30}"/>
              </a:ext>
            </a:extLst>
          </p:cNvPr>
          <p:cNvSpPr/>
          <p:nvPr/>
        </p:nvSpPr>
        <p:spPr>
          <a:xfrm>
            <a:off x="7092280" y="5131023"/>
            <a:ext cx="727919" cy="3127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6970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D644E-B275-145A-716A-11779E19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68200-E831-BAA6-D0DA-D8766DBF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와의 동기화는 몇 분이 지나 늦게 이루어질 수도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동기화 전이라면</a:t>
            </a:r>
            <a:r>
              <a:rPr lang="en-US" altLang="ko-KR" dirty="0"/>
              <a:t>,</a:t>
            </a:r>
            <a:r>
              <a:rPr lang="ko-KR" altLang="en-US" dirty="0"/>
              <a:t> 위와 같이 </a:t>
            </a:r>
            <a:r>
              <a:rPr lang="en-US" altLang="ko-KR" dirty="0"/>
              <a:t>never</a:t>
            </a:r>
            <a:r>
              <a:rPr lang="ko-KR" altLang="en-US" dirty="0"/>
              <a:t>가 출력됨</a:t>
            </a:r>
            <a:endParaRPr lang="en-US" altLang="ko-KR" dirty="0"/>
          </a:p>
          <a:p>
            <a:r>
              <a:rPr lang="ko-KR" altLang="en-US" dirty="0"/>
              <a:t>동기화가 완료되었다면</a:t>
            </a:r>
            <a:r>
              <a:rPr lang="en-US" altLang="ko-KR" dirty="0"/>
              <a:t>,</a:t>
            </a:r>
            <a:r>
              <a:rPr lang="ko-KR" altLang="en-US" dirty="0"/>
              <a:t> 아래와 같이 전송 받은 시간이 출력됨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9B9B8-08C9-D2EC-2057-4AD24648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77541"/>
            <a:ext cx="8305800" cy="1651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F24C3-D984-0DBF-99E0-5D9667B4EE42}"/>
              </a:ext>
            </a:extLst>
          </p:cNvPr>
          <p:cNvSpPr txBox="1"/>
          <p:nvPr/>
        </p:nvSpPr>
        <p:spPr>
          <a:xfrm>
            <a:off x="323528" y="2076010"/>
            <a:ext cx="1008112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동기화 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FE880-1F70-67B7-BC04-D19A6057F5DF}"/>
              </a:ext>
            </a:extLst>
          </p:cNvPr>
          <p:cNvSpPr txBox="1"/>
          <p:nvPr/>
        </p:nvSpPr>
        <p:spPr>
          <a:xfrm>
            <a:off x="323528" y="4652006"/>
            <a:ext cx="1008112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동기화 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9E3CE7-F87F-00D2-C27B-DFD0D4FB6C8F}"/>
              </a:ext>
            </a:extLst>
          </p:cNvPr>
          <p:cNvSpPr/>
          <p:nvPr/>
        </p:nvSpPr>
        <p:spPr>
          <a:xfrm>
            <a:off x="6084168" y="3066961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220D16-25D0-5574-F84F-2FF568CE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1" y="4674335"/>
            <a:ext cx="8306959" cy="166710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381682-809A-B468-F25D-08D63C93AD9D}"/>
              </a:ext>
            </a:extLst>
          </p:cNvPr>
          <p:cNvSpPr/>
          <p:nvPr/>
        </p:nvSpPr>
        <p:spPr>
          <a:xfrm>
            <a:off x="6045489" y="5369472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64B608-3526-7BD6-FF47-6066000E15B0}"/>
              </a:ext>
            </a:extLst>
          </p:cNvPr>
          <p:cNvSpPr txBox="1"/>
          <p:nvPr/>
        </p:nvSpPr>
        <p:spPr>
          <a:xfrm>
            <a:off x="333480" y="4370659"/>
            <a:ext cx="1008112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동기화 후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79345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47A51-1CCB-2822-202F-56D3BF24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D53AF-329A-D0A1-A803-36848882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다음으로는 온도를 출력하는 </a:t>
            </a:r>
            <a:r>
              <a:rPr lang="en-US" altLang="ko-KR" dirty="0"/>
              <a:t>PANE</a:t>
            </a:r>
            <a:r>
              <a:rPr lang="ko-KR" altLang="en-US" dirty="0"/>
              <a:t>을 설정함</a:t>
            </a:r>
            <a:endParaRPr lang="en-US" altLang="ko-KR" dirty="0"/>
          </a:p>
          <a:p>
            <a:r>
              <a:rPr lang="en-US" altLang="ko-KR" dirty="0"/>
              <a:t>ADD PANE </a:t>
            </a:r>
            <a:r>
              <a:rPr lang="ko-KR" altLang="en-US" dirty="0"/>
              <a:t>클릭 후 </a:t>
            </a:r>
            <a:r>
              <a:rPr lang="en-US" altLang="ko-KR" dirty="0"/>
              <a:t>+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9631B-F9AD-7BE4-3411-AF1DF044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2276872"/>
            <a:ext cx="3190875" cy="3352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52A64E-3E6A-B573-D373-09FB3D5575FC}"/>
              </a:ext>
            </a:extLst>
          </p:cNvPr>
          <p:cNvSpPr/>
          <p:nvPr/>
        </p:nvSpPr>
        <p:spPr>
          <a:xfrm>
            <a:off x="3131840" y="3577879"/>
            <a:ext cx="1008112" cy="3033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9EF4BF-475B-A4C2-F1E0-2E0D75B3DDE0}"/>
              </a:ext>
            </a:extLst>
          </p:cNvPr>
          <p:cNvSpPr/>
          <p:nvPr/>
        </p:nvSpPr>
        <p:spPr>
          <a:xfrm>
            <a:off x="5004048" y="4457328"/>
            <a:ext cx="335375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7794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82C38-961A-7812-191D-859E34D7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5AED0-729A-7D87-59F8-65EA9466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입력 후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21D3B2-8D4F-37C0-8BF6-E19B41FD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060848"/>
            <a:ext cx="8401050" cy="4057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857CA-E0BD-EF55-B3DC-A03700D8F23E}"/>
              </a:ext>
            </a:extLst>
          </p:cNvPr>
          <p:cNvSpPr/>
          <p:nvPr/>
        </p:nvSpPr>
        <p:spPr>
          <a:xfrm>
            <a:off x="2195736" y="2607948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6FF873-722E-4164-6F03-B0F3F25C703B}"/>
              </a:ext>
            </a:extLst>
          </p:cNvPr>
          <p:cNvSpPr/>
          <p:nvPr/>
        </p:nvSpPr>
        <p:spPr>
          <a:xfrm>
            <a:off x="2195736" y="3026626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200663-C731-7055-C581-F491B242718F}"/>
              </a:ext>
            </a:extLst>
          </p:cNvPr>
          <p:cNvSpPr/>
          <p:nvPr/>
        </p:nvSpPr>
        <p:spPr>
          <a:xfrm>
            <a:off x="6228184" y="3915010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5DDE32-9DD7-9AC8-46BD-A366DE32501D}"/>
              </a:ext>
            </a:extLst>
          </p:cNvPr>
          <p:cNvSpPr/>
          <p:nvPr/>
        </p:nvSpPr>
        <p:spPr>
          <a:xfrm>
            <a:off x="2175978" y="3907417"/>
            <a:ext cx="3960440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595505-DAC0-8AA7-B42C-448BE2A0E49A}"/>
              </a:ext>
            </a:extLst>
          </p:cNvPr>
          <p:cNvSpPr/>
          <p:nvPr/>
        </p:nvSpPr>
        <p:spPr>
          <a:xfrm>
            <a:off x="7236296" y="5817612"/>
            <a:ext cx="511895" cy="2535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E8A1A47-8791-A1DE-9BE9-5032771FD553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5400000" flipH="1">
            <a:off x="5422420" y="2929227"/>
            <a:ext cx="7593" cy="2540038"/>
          </a:xfrm>
          <a:prstGeom prst="bentConnector3">
            <a:avLst>
              <a:gd name="adj1" fmla="val -3010668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EA7E6F-72A4-7716-1126-1C874EA256EA}"/>
              </a:ext>
            </a:extLst>
          </p:cNvPr>
          <p:cNvSpPr txBox="1"/>
          <p:nvPr/>
        </p:nvSpPr>
        <p:spPr>
          <a:xfrm>
            <a:off x="3518003" y="4477704"/>
            <a:ext cx="3816425" cy="2880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DATASOURCE</a:t>
            </a:r>
            <a:r>
              <a:rPr lang="ko-KR" altLang="en-US" sz="1400" b="1" dirty="0">
                <a:solidFill>
                  <a:srgbClr val="FF0000"/>
                </a:solidFill>
              </a:rPr>
              <a:t>를 통해 자동 완성으로 입력하기</a:t>
            </a:r>
          </a:p>
        </p:txBody>
      </p:sp>
    </p:spTree>
    <p:extLst>
      <p:ext uri="{BB962C8B-B14F-4D97-AF65-F5344CB8AC3E}">
        <p14:creationId xmlns:p14="http://schemas.microsoft.com/office/powerpoint/2010/main" val="113873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724E-E9DA-211E-94E5-7F50DBBD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F1521-F64F-E5C6-B468-FAAB36B7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 </a:t>
            </a:r>
            <a:r>
              <a:rPr lang="ko-KR" altLang="en-US" dirty="0" err="1"/>
              <a:t>로즈마리는</a:t>
            </a:r>
            <a:r>
              <a:rPr lang="ko-KR" altLang="en-US" dirty="0"/>
              <a:t> 기본적인 모듈에 사물인터넷 프록시를 포함하고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지원되는 디바이스는 이더넷</a:t>
            </a:r>
            <a:r>
              <a:rPr lang="en-US" altLang="ko-KR" dirty="0"/>
              <a:t>, </a:t>
            </a:r>
            <a:r>
              <a:rPr lang="ko-KR" altLang="en-US" dirty="0"/>
              <a:t>와이파이</a:t>
            </a:r>
            <a:r>
              <a:rPr lang="en-US" altLang="ko-KR" dirty="0"/>
              <a:t>, 3G/4G </a:t>
            </a:r>
            <a:r>
              <a:rPr lang="ko-KR" altLang="en-US" dirty="0"/>
              <a:t>등 통신 어댑터의 기능을 제공한다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8B313D6-D038-3AC4-3BD4-6E16BE927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16832"/>
            <a:ext cx="89154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67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74197-949A-521C-51F9-F106CC3B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52731-9E9F-EFD3-8DBB-1D7D4BDE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와 동기화가 완료되었다면 위 그림과 같이 온도가 출력됨</a:t>
            </a:r>
            <a:endParaRPr lang="en-US" altLang="ko-KR" dirty="0"/>
          </a:p>
          <a:p>
            <a:r>
              <a:rPr lang="ko-KR" altLang="en-US" dirty="0"/>
              <a:t>아래 그림과 같이 명령창에서 지속적으로 데이터를 조회하는 것을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8103C-EAA1-5D87-21A1-BE05AA57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82999"/>
            <a:ext cx="8534400" cy="3248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80D11A-6B34-C155-A704-706A8494A409}"/>
              </a:ext>
            </a:extLst>
          </p:cNvPr>
          <p:cNvSpPr txBox="1"/>
          <p:nvPr/>
        </p:nvSpPr>
        <p:spPr>
          <a:xfrm>
            <a:off x="251520" y="1788428"/>
            <a:ext cx="3960440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설정이 완료된 화면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37604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63165-05C2-D459-33E5-B6529192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749B1-0699-B116-CCD7-C215C0F31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전송되는 온도 데이터를 그래프 형태로 나타내는 예제를 수행함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D52CCE-A891-1377-0EFC-412C1900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2833687"/>
            <a:ext cx="3190875" cy="11906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DD1363-55E4-FE8B-BFC5-7A1AADFA2F7E}"/>
              </a:ext>
            </a:extLst>
          </p:cNvPr>
          <p:cNvSpPr/>
          <p:nvPr/>
        </p:nvSpPr>
        <p:spPr>
          <a:xfrm>
            <a:off x="5004048" y="2949883"/>
            <a:ext cx="288032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2726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65030-182F-CEF4-385F-879FDCAE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AC179B-8B22-4A5F-C809-A221DFDD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정보를 입력 후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BAA97-C8F7-4C5C-B94B-4BF307CB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354407"/>
            <a:ext cx="6912770" cy="26492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BEC206-7D23-B697-439D-6811D1635F8E}"/>
              </a:ext>
            </a:extLst>
          </p:cNvPr>
          <p:cNvSpPr/>
          <p:nvPr/>
        </p:nvSpPr>
        <p:spPr>
          <a:xfrm>
            <a:off x="6660232" y="4715627"/>
            <a:ext cx="432048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8052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42B3E-1EF9-99F1-D7AD-4CB97F2D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0A5FF-C36D-D4C8-3051-6E0BAB4D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실시간으로 그래프가 출력되는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A57B8E-5DFA-CF6B-8FEE-AEA6F359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276475"/>
            <a:ext cx="31051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390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54508-D0B2-5286-7337-693943BF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CE731-314B-8902-A39C-F0F9B80DA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만약 다음과 같이 </a:t>
            </a:r>
            <a:r>
              <a:rPr lang="en-US" altLang="ko-KR" dirty="0"/>
              <a:t>sparkline</a:t>
            </a:r>
            <a:r>
              <a:rPr lang="ko-KR" altLang="en-US" dirty="0"/>
              <a:t>이 </a:t>
            </a:r>
            <a:r>
              <a:rPr lang="ko-KR" altLang="en-US" dirty="0" err="1"/>
              <a:t>안보인다면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jquery</a:t>
            </a:r>
            <a:r>
              <a:rPr lang="ko-KR" altLang="en-US" dirty="0"/>
              <a:t>의 링크가 깨져서 안 나올 수 있음</a:t>
            </a:r>
            <a:r>
              <a:rPr lang="en-US" altLang="ko-KR" dirty="0"/>
              <a:t>.</a:t>
            </a:r>
            <a:r>
              <a:rPr lang="ko-KR" altLang="en-US" dirty="0"/>
              <a:t> 이 경우에는 다음 명령어를 입력하여 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파일을 직접 복사해야 함</a:t>
            </a:r>
            <a:endParaRPr lang="en-US" altLang="ko-KR" dirty="0"/>
          </a:p>
          <a:p>
            <a:pPr lvl="1"/>
            <a:r>
              <a:rPr lang="en-US" altLang="ko-KR" sz="1200" dirty="0" err="1"/>
              <a:t>sudo</a:t>
            </a:r>
            <a:r>
              <a:rPr lang="en-US" altLang="ko-KR" sz="1200" dirty="0"/>
              <a:t> cp -f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/share/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/</a:t>
            </a:r>
            <a:r>
              <a:rPr lang="en-US" altLang="ko-KR" sz="1200" dirty="0" err="1"/>
              <a:t>jquery.sparkline</a:t>
            </a:r>
            <a:r>
              <a:rPr lang="en-US" altLang="ko-KR" sz="1200" dirty="0"/>
              <a:t>/*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/share/nginx/html/freeboard/plugins/</a:t>
            </a:r>
            <a:r>
              <a:rPr lang="en-US" altLang="ko-KR" sz="1200" dirty="0" err="1"/>
              <a:t>thirdparty</a:t>
            </a:r>
            <a:r>
              <a:rPr lang="en-US" altLang="ko-KR" sz="1200" dirty="0"/>
              <a:t>/</a:t>
            </a:r>
          </a:p>
          <a:p>
            <a:pPr lvl="1"/>
            <a:endParaRPr lang="en-US" altLang="ko-KR" sz="1200" dirty="0"/>
          </a:p>
          <a:p>
            <a:r>
              <a:rPr lang="ko-KR" altLang="en-US" dirty="0"/>
              <a:t>복사가 완료되었다면</a:t>
            </a:r>
            <a:r>
              <a:rPr lang="en-US" altLang="ko-KR" dirty="0"/>
              <a:t>, </a:t>
            </a:r>
            <a:r>
              <a:rPr lang="ko-KR" altLang="en-US" dirty="0"/>
              <a:t>브라우저를 </a:t>
            </a:r>
            <a:r>
              <a:rPr lang="ko-KR" altLang="en-US" dirty="0" err="1"/>
              <a:t>새로고침하여</a:t>
            </a:r>
            <a:r>
              <a:rPr lang="ko-KR" altLang="en-US" dirty="0"/>
              <a:t> 설정을 다시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8AE9C9-3C09-7FB8-555C-93B0B0FB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484784"/>
            <a:ext cx="3456384" cy="26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883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C2399-ABBA-12F2-1C54-18E4C1DD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F2EA6-5A9F-B46C-7D24-D554442D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과정을 진행하기 전에 반드시 </a:t>
            </a:r>
            <a:r>
              <a:rPr lang="en-US" altLang="ko-KR" dirty="0"/>
              <a:t>Mobius Open Platform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설치되어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웹브라우저를</a:t>
            </a:r>
            <a:r>
              <a:rPr lang="ko-KR" altLang="en-US" dirty="0"/>
              <a:t> 열고</a:t>
            </a:r>
            <a:r>
              <a:rPr lang="en-US" altLang="ko-KR" dirty="0"/>
              <a:t>, </a:t>
            </a:r>
            <a:r>
              <a:rPr lang="ko-KR" altLang="en-US" dirty="0"/>
              <a:t>다음 주소에 접속하여 </a:t>
            </a:r>
            <a:r>
              <a:rPr lang="en-US" altLang="ko-KR" dirty="0"/>
              <a:t>Resource</a:t>
            </a:r>
            <a:r>
              <a:rPr lang="ko-KR" altLang="en-US" dirty="0"/>
              <a:t> </a:t>
            </a:r>
            <a:r>
              <a:rPr lang="en-US" altLang="ko-KR" dirty="0"/>
              <a:t>Monitor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1"/>
            <a:r>
              <a:rPr lang="en-US" altLang="ko-KR" dirty="0"/>
              <a:t>http://192.168.35.17:7575/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Resource Monitor </a:t>
            </a:r>
            <a:r>
              <a:rPr lang="ko-KR" altLang="en-US" dirty="0"/>
              <a:t>실행하여 아래 정보를 입력 후 </a:t>
            </a:r>
            <a:r>
              <a:rPr lang="en-US" altLang="ko-KR" dirty="0"/>
              <a:t>START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1"/>
            <a:r>
              <a:rPr lang="en-US" altLang="ko-KR" dirty="0"/>
              <a:t>Target Resource: http://192.168.35.17:7579</a:t>
            </a:r>
          </a:p>
          <a:p>
            <a:pPr lvl="1"/>
            <a:r>
              <a:rPr lang="en-US" altLang="ko-KR" dirty="0"/>
              <a:t>Target Resource: /Mobius/temp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9276D7-52DB-8CE2-4CAF-B16740ED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454565"/>
            <a:ext cx="7776864" cy="13586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CF9C34-1BA6-41F4-AC2E-13F208F8D0E2}"/>
              </a:ext>
            </a:extLst>
          </p:cNvPr>
          <p:cNvSpPr/>
          <p:nvPr/>
        </p:nvSpPr>
        <p:spPr>
          <a:xfrm>
            <a:off x="683568" y="3801715"/>
            <a:ext cx="2808312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945D5D-5DD5-C287-710D-E386C27D7AF7}"/>
              </a:ext>
            </a:extLst>
          </p:cNvPr>
          <p:cNvSpPr/>
          <p:nvPr/>
        </p:nvSpPr>
        <p:spPr>
          <a:xfrm>
            <a:off x="7860652" y="4025876"/>
            <a:ext cx="671788" cy="67275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0461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6E803-FDB7-E2E7-990E-9C3C943A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2B31-DFC3-4AE1-8314-D05E5EAD5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r>
              <a:rPr lang="ko-KR" altLang="en-US" dirty="0"/>
              <a:t>와 정상적으로 연결되었다면</a:t>
            </a:r>
            <a:r>
              <a:rPr lang="en-US" altLang="ko-KR" dirty="0"/>
              <a:t>, </a:t>
            </a:r>
            <a:r>
              <a:rPr lang="ko-KR" altLang="en-US" dirty="0"/>
              <a:t>아래와 같이 저장된 정보들이 출력됨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가상 온도계 예제를 우선적으로 수행해야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6E56F1-3498-B1EE-A1DC-57EA2D26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488832" cy="42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98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DF4DE-34F9-3244-65B0-23562E8B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en-US" altLang="ko-KR" dirty="0"/>
              <a:t> </a:t>
            </a:r>
            <a:r>
              <a:rPr lang="ko-KR" altLang="en-US" dirty="0"/>
              <a:t>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6A524B-5E4A-A4BA-4451-8144229A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88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91C3CA-886E-36A5-4C6E-C5FE7D6C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앞서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5239FA-5301-E4A2-74CE-19CB71C1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환경에서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192.168.35.191 </a:t>
            </a:r>
            <a:r>
              <a:rPr lang="ko-KR" altLang="en-US" dirty="0"/>
              <a:t>이라고 가정한다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IP</a:t>
            </a:r>
            <a:r>
              <a:rPr lang="ko-KR" altLang="en-US" dirty="0"/>
              <a:t>는 실습 환경마다 달라질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실습자는 본인의 실습 환경에서의 </a:t>
            </a:r>
            <a:r>
              <a:rPr lang="en-US" altLang="ko-KR" dirty="0"/>
              <a:t>IP</a:t>
            </a:r>
            <a:r>
              <a:rPr lang="ko-KR" altLang="en-US" dirty="0"/>
              <a:t>를 확인해야 한다</a:t>
            </a:r>
            <a:r>
              <a:rPr lang="en-US" altLang="ko-KR" dirty="0"/>
              <a:t>.</a:t>
            </a:r>
          </a:p>
          <a:p>
            <a:r>
              <a:rPr lang="en-US" altLang="ko-KR" b="1" u="sng" dirty="0"/>
              <a:t>192.168.35.191 </a:t>
            </a:r>
            <a:r>
              <a:rPr lang="ko-KR" altLang="en-US" b="1" u="sng" dirty="0"/>
              <a:t>대신 본인의 </a:t>
            </a:r>
            <a:r>
              <a:rPr lang="en-US" altLang="ko-KR" b="1" u="sng" dirty="0"/>
              <a:t>IP</a:t>
            </a:r>
            <a:r>
              <a:rPr lang="ko-KR" altLang="en-US" b="1" u="sng" dirty="0"/>
              <a:t>를 입력</a:t>
            </a:r>
            <a:r>
              <a:rPr lang="ko-KR" altLang="en-US" dirty="0"/>
              <a:t>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Mobius, </a:t>
            </a:r>
            <a:r>
              <a:rPr lang="en-US" altLang="ko-KR" dirty="0" err="1"/>
              <a:t>FreeBoard</a:t>
            </a:r>
            <a:r>
              <a:rPr lang="ko-KR" altLang="en-US" dirty="0"/>
              <a:t>가 설치 완료된 상태에서 본 과정을 수행해야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949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C416A7-DB20-37CB-64FE-08EADA53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A2B0F2-6DB4-DA87-DC88-E501650F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MicroSD </a:t>
            </a:r>
            <a:r>
              <a:rPr lang="ko-KR" altLang="en-US" dirty="0"/>
              <a:t>카드와 리더기를 결합하여 </a:t>
            </a:r>
            <a:r>
              <a:rPr lang="en-US" altLang="ko-KR" dirty="0"/>
              <a:t>PC(</a:t>
            </a:r>
            <a:r>
              <a:rPr lang="ko-KR" altLang="en-US" dirty="0"/>
              <a:t>또는 노트북</a:t>
            </a:r>
            <a:r>
              <a:rPr lang="en-US" altLang="ko-KR" dirty="0"/>
              <a:t>)</a:t>
            </a:r>
            <a:r>
              <a:rPr lang="ko-KR" altLang="en-US" dirty="0"/>
              <a:t>에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3639B-7A20-5598-CAC5-349032FE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68" y="2937282"/>
            <a:ext cx="648058" cy="5080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0A4E68-B225-9E39-EFB2-6C9B13BD8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148" y="3455074"/>
            <a:ext cx="1228896" cy="1238423"/>
          </a:xfrm>
          <a:prstGeom prst="rect">
            <a:avLst/>
          </a:prstGeom>
        </p:spPr>
      </p:pic>
      <p:pic>
        <p:nvPicPr>
          <p:cNvPr id="1026" name="Picture 2" descr="usb 부분 쇼트로 보입니다. - -구매자용 A/S 문의- - 신성조의 견적소">
            <a:extLst>
              <a:ext uri="{FF2B5EF4-FFF2-40B4-BE49-F238E27FC236}">
                <a16:creationId xmlns:a16="http://schemas.microsoft.com/office/drawing/2014/main" id="{14B767F0-C014-E4A4-A887-66CF171E1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2"/>
          <a:stretch/>
        </p:blipFill>
        <p:spPr bwMode="auto">
          <a:xfrm>
            <a:off x="5220072" y="2951017"/>
            <a:ext cx="2466975" cy="1427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AEEDD2-2566-60CA-CE32-BAE2A43FE36A}"/>
              </a:ext>
            </a:extLst>
          </p:cNvPr>
          <p:cNvSpPr/>
          <p:nvPr/>
        </p:nvSpPr>
        <p:spPr>
          <a:xfrm>
            <a:off x="1691680" y="2734994"/>
            <a:ext cx="1656184" cy="208823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7D8B719-DB36-65AB-C5DF-A56CB729516F}"/>
              </a:ext>
            </a:extLst>
          </p:cNvPr>
          <p:cNvSpPr/>
          <p:nvPr/>
        </p:nvSpPr>
        <p:spPr>
          <a:xfrm>
            <a:off x="3641068" y="3237055"/>
            <a:ext cx="1285800" cy="936104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98AA9A-3911-564E-2A8D-F66DE81641EA}"/>
              </a:ext>
            </a:extLst>
          </p:cNvPr>
          <p:cNvSpPr/>
          <p:nvPr/>
        </p:nvSpPr>
        <p:spPr>
          <a:xfrm>
            <a:off x="5909709" y="3014713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6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32E8F-4AEB-4C67-2646-793BA4FD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C3C313-63BE-D610-D15A-34F20EEA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 </a:t>
            </a:r>
            <a:r>
              <a:rPr lang="ko-KR" altLang="en-US" dirty="0" err="1"/>
              <a:t>라벤더는</a:t>
            </a:r>
            <a:r>
              <a:rPr lang="ko-KR" altLang="en-US" dirty="0"/>
              <a:t> </a:t>
            </a:r>
            <a:r>
              <a:rPr lang="ko-KR" altLang="en-US" dirty="0" err="1"/>
              <a:t>로즈마리보다는</a:t>
            </a:r>
            <a:r>
              <a:rPr lang="ko-KR" altLang="en-US" dirty="0"/>
              <a:t> 규모가 작다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엔큐브</a:t>
            </a:r>
            <a:r>
              <a:rPr lang="ko-KR" altLang="en-US" dirty="0"/>
              <a:t> 코어의 </a:t>
            </a:r>
            <a:r>
              <a:rPr lang="en-US" altLang="ko-KR" dirty="0"/>
              <a:t>6</a:t>
            </a:r>
            <a:r>
              <a:rPr lang="ko-KR" altLang="en-US" dirty="0"/>
              <a:t>개 모듈이 모두 사용되고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 디바이스로는 라즈베리 파이와 </a:t>
            </a:r>
            <a:r>
              <a:rPr lang="ko-KR" altLang="en-US" dirty="0" err="1"/>
              <a:t>비글본</a:t>
            </a:r>
            <a:r>
              <a:rPr lang="ko-KR" altLang="en-US" dirty="0"/>
              <a:t> 등이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81F7420-51A7-C849-D75C-4E97BC7B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2060848"/>
            <a:ext cx="88963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556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1161D-331C-7385-2992-6254F354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C91D5-CD25-56A0-EA83-9612F1FD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주소에서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인스톨러를</a:t>
            </a:r>
            <a:r>
              <a:rPr lang="ko-KR" altLang="en-US" dirty="0"/>
              <a:t> 다운로드 후 실행</a:t>
            </a:r>
            <a:endParaRPr lang="en-US" altLang="ko-KR" dirty="0"/>
          </a:p>
          <a:p>
            <a:pPr lvl="1"/>
            <a:r>
              <a:rPr lang="en-US" altLang="ko-KR" dirty="0"/>
              <a:t>https://www.raspberrypi.com/software/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ACB23-D620-4597-9105-492F83B4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59" y="2065342"/>
            <a:ext cx="6289482" cy="32273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3EE0BF-9CDF-4818-ABCD-43C2E9E1DFC6}"/>
              </a:ext>
            </a:extLst>
          </p:cNvPr>
          <p:cNvSpPr/>
          <p:nvPr/>
        </p:nvSpPr>
        <p:spPr>
          <a:xfrm>
            <a:off x="1475656" y="4412173"/>
            <a:ext cx="1728192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2036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1C90A-A07A-271B-127A-C38536FD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5F548-4383-9FBF-EF7C-7FC5AC39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F2234-3045-7AF3-0B01-2EBC9455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05" y="2338666"/>
            <a:ext cx="4450556" cy="34647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82AB2B-B2A7-AD5B-3EEE-86D211A4EB4C}"/>
              </a:ext>
            </a:extLst>
          </p:cNvPr>
          <p:cNvSpPr/>
          <p:nvPr/>
        </p:nvSpPr>
        <p:spPr>
          <a:xfrm>
            <a:off x="5211759" y="5445224"/>
            <a:ext cx="75883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5754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1C90A-A07A-271B-127A-C38536FD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5F548-4383-9FBF-EF7C-7FC5AC39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4D75A4-7B81-BF6E-9B09-5CFACB13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05" y="2338666"/>
            <a:ext cx="4450556" cy="34647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2F3516-A921-E8F9-D21F-6D6912D3AC96}"/>
              </a:ext>
            </a:extLst>
          </p:cNvPr>
          <p:cNvSpPr/>
          <p:nvPr/>
        </p:nvSpPr>
        <p:spPr>
          <a:xfrm>
            <a:off x="5211759" y="5445224"/>
            <a:ext cx="75883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076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37248-A444-D2CD-F56B-CEFE9946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A0ED5-777C-36E4-AA2A-86B13D7E1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저장소를 앞서 연결한 </a:t>
            </a:r>
            <a:r>
              <a:rPr lang="en-US" altLang="ko-KR" dirty="0" err="1"/>
              <a:t>SDCard</a:t>
            </a:r>
            <a:r>
              <a:rPr lang="en-US" altLang="ko-KR" dirty="0"/>
              <a:t> </a:t>
            </a:r>
            <a:r>
              <a:rPr lang="ko-KR" altLang="en-US" dirty="0"/>
              <a:t>리더기로 지정 후 쓰기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022E5-B8A8-4426-BF8A-AF0FD069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81" y="1789510"/>
            <a:ext cx="4872038" cy="32789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C9A444-0C4D-BDC3-5A71-E743EE4B5691}"/>
              </a:ext>
            </a:extLst>
          </p:cNvPr>
          <p:cNvSpPr/>
          <p:nvPr/>
        </p:nvSpPr>
        <p:spPr>
          <a:xfrm>
            <a:off x="4339611" y="3861048"/>
            <a:ext cx="1112851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B05B76-27C8-1DB1-B7CF-6F8D3860CB88}"/>
              </a:ext>
            </a:extLst>
          </p:cNvPr>
          <p:cNvSpPr/>
          <p:nvPr/>
        </p:nvSpPr>
        <p:spPr>
          <a:xfrm>
            <a:off x="5580112" y="3861048"/>
            <a:ext cx="1112851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3875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70833-6B16-4849-B6E0-DFBF65A0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BCFC3-096D-FE9B-6DFB-91E2A0CD2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설치가 완료되었다면 계속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9FEA29-79C8-EE43-1148-7BFA4A44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03" y="1807142"/>
            <a:ext cx="4836994" cy="32437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BD6688-5A1A-039C-6F37-6777DCEAB0F6}"/>
              </a:ext>
            </a:extLst>
          </p:cNvPr>
          <p:cNvSpPr/>
          <p:nvPr/>
        </p:nvSpPr>
        <p:spPr>
          <a:xfrm>
            <a:off x="4139953" y="4005064"/>
            <a:ext cx="64807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5539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3367D-569E-0522-DC7D-D80CB0FB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센서</a:t>
            </a:r>
            <a:r>
              <a:rPr lang="en-US" altLang="ko-KR" dirty="0"/>
              <a:t>/</a:t>
            </a:r>
            <a:r>
              <a:rPr lang="ko-KR" altLang="en-US" dirty="0" err="1"/>
              <a:t>액츄에이터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6B2DD-BA83-9149-5CA3-4878AD2D0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라즈베리파이에</a:t>
            </a:r>
            <a:r>
              <a:rPr lang="ko-KR" altLang="en-US" dirty="0"/>
              <a:t> 아래와 같이 </a:t>
            </a:r>
            <a:r>
              <a:rPr lang="en-US" altLang="ko-KR" dirty="0"/>
              <a:t>PIR </a:t>
            </a:r>
            <a:r>
              <a:rPr lang="ko-KR" altLang="en-US" dirty="0"/>
              <a:t>센서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LED 2</a:t>
            </a:r>
            <a:r>
              <a:rPr lang="ko-KR" altLang="en-US" dirty="0"/>
              <a:t>개를 연결</a:t>
            </a:r>
          </a:p>
        </p:txBody>
      </p:sp>
      <p:pic>
        <p:nvPicPr>
          <p:cNvPr id="3076" name="Picture 4" descr="Raspberry Pi 4 GPIO Pinout">
            <a:extLst>
              <a:ext uri="{FF2B5EF4-FFF2-40B4-BE49-F238E27FC236}">
                <a16:creationId xmlns:a16="http://schemas.microsoft.com/office/drawing/2014/main" id="{09DFA46B-8BD3-6166-B915-D7A0FEB9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707470"/>
            <a:ext cx="3168350" cy="42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aspberry Pi 4 Model B 4GB : FLUTON">
            <a:extLst>
              <a:ext uri="{FF2B5EF4-FFF2-40B4-BE49-F238E27FC236}">
                <a16:creationId xmlns:a16="http://schemas.microsoft.com/office/drawing/2014/main" id="{35873447-6F03-9758-597D-6E984E8D7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 rot="5400000">
            <a:off x="148459" y="2749609"/>
            <a:ext cx="311501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CAEE-59A8-9D20-2658-D7E6CB9C5BF3}"/>
              </a:ext>
            </a:extLst>
          </p:cNvPr>
          <p:cNvSpPr/>
          <p:nvPr/>
        </p:nvSpPr>
        <p:spPr>
          <a:xfrm>
            <a:off x="2498053" y="2560255"/>
            <a:ext cx="360040" cy="187220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A98330-F5D5-2920-C3A4-4C6428C77665}"/>
              </a:ext>
            </a:extLst>
          </p:cNvPr>
          <p:cNvCxnSpPr>
            <a:cxnSpLocks/>
          </p:cNvCxnSpPr>
          <p:nvPr/>
        </p:nvCxnSpPr>
        <p:spPr>
          <a:xfrm flipV="1">
            <a:off x="2858093" y="1768167"/>
            <a:ext cx="489771" cy="79208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84E2C5-BDF6-5144-90A5-74CA96AC2BBB}"/>
              </a:ext>
            </a:extLst>
          </p:cNvPr>
          <p:cNvCxnSpPr>
            <a:cxnSpLocks/>
          </p:cNvCxnSpPr>
          <p:nvPr/>
        </p:nvCxnSpPr>
        <p:spPr>
          <a:xfrm>
            <a:off x="2858093" y="4457628"/>
            <a:ext cx="489771" cy="1471702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LED - 나무위키">
            <a:extLst>
              <a:ext uri="{FF2B5EF4-FFF2-40B4-BE49-F238E27FC236}">
                <a16:creationId xmlns:a16="http://schemas.microsoft.com/office/drawing/2014/main" id="{755D71C0-B53C-8C06-5AA7-0C2B07A80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6875" r="88975" b="33981"/>
          <a:stretch/>
        </p:blipFill>
        <p:spPr bwMode="auto">
          <a:xfrm rot="5400000" flipH="1">
            <a:off x="7871742" y="3668417"/>
            <a:ext cx="422038" cy="10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ED - 나무위키">
            <a:extLst>
              <a:ext uri="{FF2B5EF4-FFF2-40B4-BE49-F238E27FC236}">
                <a16:creationId xmlns:a16="http://schemas.microsoft.com/office/drawing/2014/main" id="{36C3C20D-190B-BE1F-29E9-075A84872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7927372" y="4994111"/>
            <a:ext cx="383672" cy="108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7FF9FC-513B-5634-320E-FAE50790B9F3}"/>
              </a:ext>
            </a:extLst>
          </p:cNvPr>
          <p:cNvGrpSpPr/>
          <p:nvPr/>
        </p:nvGrpSpPr>
        <p:grpSpPr>
          <a:xfrm rot="5400000">
            <a:off x="7405776" y="1880239"/>
            <a:ext cx="1496648" cy="1382788"/>
            <a:chOff x="3807285" y="2297846"/>
            <a:chExt cx="1496648" cy="1382788"/>
          </a:xfrm>
        </p:grpSpPr>
        <p:pic>
          <p:nvPicPr>
            <p:cNvPr id="3080" name="Picture 8" descr="How HC-SR501 PIR Sensor Works &amp; How To Interface It With Arduino">
              <a:extLst>
                <a:ext uri="{FF2B5EF4-FFF2-40B4-BE49-F238E27FC236}">
                  <a16:creationId xmlns:a16="http://schemas.microsoft.com/office/drawing/2014/main" id="{2C3C948E-C278-824B-D1DB-D2D3EDFD80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8" r="18583" b="39039"/>
            <a:stretch/>
          </p:blipFill>
          <p:spPr bwMode="auto">
            <a:xfrm>
              <a:off x="3807285" y="2297846"/>
              <a:ext cx="1496648" cy="1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312A85-413D-A13E-58E2-6AF48A15CE4F}"/>
                </a:ext>
              </a:extLst>
            </p:cNvPr>
            <p:cNvSpPr txBox="1"/>
            <p:nvPr/>
          </p:nvSpPr>
          <p:spPr>
            <a:xfrm>
              <a:off x="4042364" y="3487818"/>
              <a:ext cx="444344" cy="1887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050" b="1" dirty="0"/>
                <a:t>GND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3BFDA4-745E-05B1-7801-7B3FD879C1D0}"/>
                </a:ext>
              </a:extLst>
            </p:cNvPr>
            <p:cNvSpPr txBox="1"/>
            <p:nvPr/>
          </p:nvSpPr>
          <p:spPr>
            <a:xfrm>
              <a:off x="4355976" y="3379852"/>
              <a:ext cx="444344" cy="1887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050" b="1" dirty="0">
                  <a:solidFill>
                    <a:srgbClr val="00B050"/>
                  </a:solidFill>
                </a:rPr>
                <a:t>SIG</a:t>
              </a:r>
              <a:endParaRPr lang="ko-KR" alt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E288F-3B48-7ED1-3007-52DABAD44F6A}"/>
                </a:ext>
              </a:extLst>
            </p:cNvPr>
            <p:cNvSpPr txBox="1"/>
            <p:nvPr/>
          </p:nvSpPr>
          <p:spPr>
            <a:xfrm>
              <a:off x="4581034" y="3491894"/>
              <a:ext cx="444344" cy="1887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VCC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EC9762-95B4-F979-FD79-C33229E48B5A}"/>
              </a:ext>
            </a:extLst>
          </p:cNvPr>
          <p:cNvSpPr txBox="1"/>
          <p:nvPr/>
        </p:nvSpPr>
        <p:spPr>
          <a:xfrm>
            <a:off x="7707099" y="3327155"/>
            <a:ext cx="864096" cy="2707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/>
              <a:t>PIR </a:t>
            </a:r>
            <a:r>
              <a:rPr lang="ko-KR" altLang="en-US" sz="1400" b="1" dirty="0"/>
              <a:t>센서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921AE-7244-9D2C-649E-56BBBEA16AD0}"/>
              </a:ext>
            </a:extLst>
          </p:cNvPr>
          <p:cNvSpPr txBox="1"/>
          <p:nvPr/>
        </p:nvSpPr>
        <p:spPr>
          <a:xfrm>
            <a:off x="7723664" y="4404119"/>
            <a:ext cx="864096" cy="2707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/>
              <a:t>LED </a:t>
            </a:r>
            <a:r>
              <a:rPr lang="ko-KR" altLang="en-US" sz="1400" b="1" dirty="0"/>
              <a:t>빨강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3107E7-446B-918A-AE4D-1DBCF1250C14}"/>
              </a:ext>
            </a:extLst>
          </p:cNvPr>
          <p:cNvSpPr txBox="1"/>
          <p:nvPr/>
        </p:nvSpPr>
        <p:spPr>
          <a:xfrm>
            <a:off x="7723664" y="5726245"/>
            <a:ext cx="864096" cy="2707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b="1" dirty="0"/>
              <a:t>LED </a:t>
            </a:r>
            <a:r>
              <a:rPr lang="ko-KR" altLang="en-US" sz="1400" b="1" dirty="0"/>
              <a:t>초록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150DC4-8E8B-3C20-ACE1-0C27E671FD61}"/>
              </a:ext>
            </a:extLst>
          </p:cNvPr>
          <p:cNvCxnSpPr>
            <a:cxnSpLocks/>
          </p:cNvCxnSpPr>
          <p:nvPr/>
        </p:nvCxnSpPr>
        <p:spPr>
          <a:xfrm flipV="1">
            <a:off x="4991261" y="2411749"/>
            <a:ext cx="2471445" cy="727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A2F472-6437-D11F-FF70-90EF670A7596}"/>
              </a:ext>
            </a:extLst>
          </p:cNvPr>
          <p:cNvCxnSpPr>
            <a:cxnSpLocks/>
          </p:cNvCxnSpPr>
          <p:nvPr/>
        </p:nvCxnSpPr>
        <p:spPr>
          <a:xfrm>
            <a:off x="4734039" y="2123717"/>
            <a:ext cx="2728667" cy="57606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2A274F-40D2-2B58-E79F-EC3A38F4EF6E}"/>
              </a:ext>
            </a:extLst>
          </p:cNvPr>
          <p:cNvCxnSpPr>
            <a:cxnSpLocks/>
            <a:endCxn id="3080" idx="2"/>
          </p:cNvCxnSpPr>
          <p:nvPr/>
        </p:nvCxnSpPr>
        <p:spPr>
          <a:xfrm flipV="1">
            <a:off x="4734039" y="2571633"/>
            <a:ext cx="2731891" cy="9323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4C9591-16B0-E5DA-6B38-06A96F4A8299}"/>
              </a:ext>
            </a:extLst>
          </p:cNvPr>
          <p:cNvCxnSpPr>
            <a:cxnSpLocks/>
          </p:cNvCxnSpPr>
          <p:nvPr/>
        </p:nvCxnSpPr>
        <p:spPr>
          <a:xfrm flipV="1">
            <a:off x="4991261" y="4263235"/>
            <a:ext cx="2688183" cy="8256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8DBB1F-41F4-73EE-B481-73458703B25F}"/>
              </a:ext>
            </a:extLst>
          </p:cNvPr>
          <p:cNvCxnSpPr>
            <a:cxnSpLocks/>
          </p:cNvCxnSpPr>
          <p:nvPr/>
        </p:nvCxnSpPr>
        <p:spPr>
          <a:xfrm flipV="1">
            <a:off x="4734039" y="5588464"/>
            <a:ext cx="2989625" cy="361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BF71FE-6CE0-4019-C4AB-1D7C59FDFA23}"/>
              </a:ext>
            </a:extLst>
          </p:cNvPr>
          <p:cNvCxnSpPr>
            <a:cxnSpLocks/>
          </p:cNvCxnSpPr>
          <p:nvPr/>
        </p:nvCxnSpPr>
        <p:spPr>
          <a:xfrm>
            <a:off x="4734039" y="3049384"/>
            <a:ext cx="2839388" cy="10523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9F428DA-FE56-D78A-4A50-9275B2336BE2}"/>
              </a:ext>
            </a:extLst>
          </p:cNvPr>
          <p:cNvCxnSpPr>
            <a:cxnSpLocks/>
          </p:cNvCxnSpPr>
          <p:nvPr/>
        </p:nvCxnSpPr>
        <p:spPr>
          <a:xfrm>
            <a:off x="4991261" y="3040648"/>
            <a:ext cx="2660185" cy="2394493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0123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042AE-1D6A-55E6-3960-BD60EB92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DDDA0-6AF6-DB5C-B565-39B51388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에 연결했던 </a:t>
            </a:r>
            <a:r>
              <a:rPr lang="en-US" altLang="ko-KR" dirty="0"/>
              <a:t>Micro SD </a:t>
            </a:r>
            <a:r>
              <a:rPr lang="ko-KR" altLang="en-US" dirty="0"/>
              <a:t>를 제거</a:t>
            </a:r>
            <a:endParaRPr lang="en-US" altLang="ko-KR" dirty="0"/>
          </a:p>
          <a:p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Micro SD</a:t>
            </a:r>
            <a:r>
              <a:rPr lang="ko-KR" altLang="en-US" dirty="0"/>
              <a:t>카드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모니터를 연결</a:t>
            </a:r>
            <a:endParaRPr lang="en-US" altLang="ko-KR" dirty="0"/>
          </a:p>
          <a:p>
            <a:r>
              <a:rPr lang="ko-KR" altLang="en-US" b="1" u="sng" dirty="0">
                <a:solidFill>
                  <a:srgbClr val="FF0000"/>
                </a:solidFill>
              </a:rPr>
              <a:t>어댑터</a:t>
            </a:r>
            <a:r>
              <a:rPr lang="ko-KR" altLang="en-US" dirty="0"/>
              <a:t>는 가장 </a:t>
            </a:r>
            <a:r>
              <a:rPr lang="ko-KR" altLang="en-US" b="1" u="sng" dirty="0">
                <a:solidFill>
                  <a:srgbClr val="FF0000"/>
                </a:solidFill>
              </a:rPr>
              <a:t>마지막에 연결</a:t>
            </a:r>
          </a:p>
        </p:txBody>
      </p:sp>
      <p:pic>
        <p:nvPicPr>
          <p:cNvPr id="2050" name="Picture 2" descr="Raspberry Pi 4 Model B 4GB : FLUTON">
            <a:extLst>
              <a:ext uri="{FF2B5EF4-FFF2-40B4-BE49-F238E27FC236}">
                <a16:creationId xmlns:a16="http://schemas.microsoft.com/office/drawing/2014/main" id="{09B82DDD-297A-8F5D-A68D-64C3FB645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>
            <a:off x="2392082" y="1987867"/>
            <a:ext cx="311501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AEAA6-9FD0-7E0A-879C-76E3C5A32105}"/>
              </a:ext>
            </a:extLst>
          </p:cNvPr>
          <p:cNvSpPr txBox="1"/>
          <p:nvPr/>
        </p:nvSpPr>
        <p:spPr>
          <a:xfrm>
            <a:off x="519369" y="3341715"/>
            <a:ext cx="1224136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400" dirty="0"/>
              <a:t>Micro SD</a:t>
            </a:r>
            <a:r>
              <a:rPr lang="ko-KR" altLang="en-US" sz="1400" dirty="0"/>
              <a:t>카드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02F60C-65CC-E3D5-AC86-58099FFE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1" y="2833669"/>
            <a:ext cx="648058" cy="50804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6B14822-313A-769F-E2C6-D904F23C979F}"/>
              </a:ext>
            </a:extLst>
          </p:cNvPr>
          <p:cNvSpPr/>
          <p:nvPr/>
        </p:nvSpPr>
        <p:spPr>
          <a:xfrm>
            <a:off x="1614507" y="2775696"/>
            <a:ext cx="714908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A8FFE-EFC0-A77E-2532-A6BEDCAC20BB}"/>
              </a:ext>
            </a:extLst>
          </p:cNvPr>
          <p:cNvSpPr txBox="1"/>
          <p:nvPr/>
        </p:nvSpPr>
        <p:spPr>
          <a:xfrm>
            <a:off x="4057600" y="4261419"/>
            <a:ext cx="1332148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 err="1"/>
              <a:t>라즈베리파이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pic>
        <p:nvPicPr>
          <p:cNvPr id="2052" name="Picture 4" descr="삼성전자 유선 키보드마우스세트 SKP-1000B | 홈플러스">
            <a:extLst>
              <a:ext uri="{FF2B5EF4-FFF2-40B4-BE49-F238E27FC236}">
                <a16:creationId xmlns:a16="http://schemas.microsoft.com/office/drawing/2014/main" id="{C98DE82E-CE2F-A962-07E2-E8D35ED88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347907"/>
            <a:ext cx="1800200" cy="18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9A3C3DB6-B782-F0A0-AB2C-7717D0DD1650}"/>
              </a:ext>
            </a:extLst>
          </p:cNvPr>
          <p:cNvSpPr/>
          <p:nvPr/>
        </p:nvSpPr>
        <p:spPr>
          <a:xfrm>
            <a:off x="5634639" y="2833669"/>
            <a:ext cx="925760" cy="566020"/>
          </a:xfrm>
          <a:prstGeom prst="lef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>
                <a:latin typeface="HY동녘B" pitchFamily="18" charset="-127"/>
                <a:ea typeface="HY동녘B" pitchFamily="18" charset="-127"/>
              </a:rPr>
              <a:t>연결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2054" name="Picture 6" descr="LG 울트라기어 게이밍모니터 | 32GP850 | LG전자">
            <a:extLst>
              <a:ext uri="{FF2B5EF4-FFF2-40B4-BE49-F238E27FC236}">
                <a16:creationId xmlns:a16="http://schemas.microsoft.com/office/drawing/2014/main" id="{8DDA0AA2-E407-3178-509D-771DF2DA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t="22700" r="14301" b="16401"/>
          <a:stretch/>
        </p:blipFill>
        <p:spPr bwMode="auto">
          <a:xfrm>
            <a:off x="2555776" y="5049165"/>
            <a:ext cx="1665518" cy="141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44504B-BC24-FF82-CA51-EB94BC10E368}"/>
              </a:ext>
            </a:extLst>
          </p:cNvPr>
          <p:cNvSpPr txBox="1"/>
          <p:nvPr/>
        </p:nvSpPr>
        <p:spPr>
          <a:xfrm>
            <a:off x="3025656" y="6438545"/>
            <a:ext cx="725757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/>
              <a:t>모니터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ACE1-8340-68C2-0AA0-41C5EE9DB354}"/>
              </a:ext>
            </a:extLst>
          </p:cNvPr>
          <p:cNvSpPr txBox="1"/>
          <p:nvPr/>
        </p:nvSpPr>
        <p:spPr>
          <a:xfrm>
            <a:off x="6929757" y="4148107"/>
            <a:ext cx="1405166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/>
              <a:t>키보드와 마우스</a:t>
            </a:r>
            <a:endParaRPr lang="ko-KR" altLang="en-US" sz="14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23F4389-FA95-E54A-C2F4-99C7124E1CF1}"/>
              </a:ext>
            </a:extLst>
          </p:cNvPr>
          <p:cNvSpPr/>
          <p:nvPr/>
        </p:nvSpPr>
        <p:spPr>
          <a:xfrm rot="16200000">
            <a:off x="2989176" y="4318598"/>
            <a:ext cx="714908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4386E2-E474-B5A6-DC9D-6900511B1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66" y="4421869"/>
            <a:ext cx="1781596" cy="13791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5673B6-21DC-5360-010F-C844709F68BD}"/>
              </a:ext>
            </a:extLst>
          </p:cNvPr>
          <p:cNvSpPr txBox="1"/>
          <p:nvPr/>
        </p:nvSpPr>
        <p:spPr>
          <a:xfrm>
            <a:off x="680385" y="5801051"/>
            <a:ext cx="725757" cy="2880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/>
              <a:t>어댑터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161FF78-254D-9087-F145-365ADE9E4366}"/>
              </a:ext>
            </a:extLst>
          </p:cNvPr>
          <p:cNvSpPr/>
          <p:nvPr/>
        </p:nvSpPr>
        <p:spPr>
          <a:xfrm rot="19460089">
            <a:off x="1805029" y="4057628"/>
            <a:ext cx="714908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7056134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2433A-4170-1D4E-2310-1CEE52CE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33F96-27C2-48FE-8632-F484489E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라즈베리파이의</a:t>
            </a:r>
            <a:r>
              <a:rPr lang="ko-KR" altLang="en-US" dirty="0"/>
              <a:t> 부팅이 완료되면</a:t>
            </a:r>
            <a:r>
              <a:rPr lang="en-US" altLang="ko-KR" dirty="0"/>
              <a:t>, root </a:t>
            </a:r>
            <a:r>
              <a:rPr lang="ko-KR" altLang="en-US" dirty="0"/>
              <a:t>아이디 등록</a:t>
            </a:r>
            <a:r>
              <a:rPr lang="en-US" altLang="ko-KR" dirty="0"/>
              <a:t>, Wi-Fi </a:t>
            </a:r>
            <a:r>
              <a:rPr lang="ko-KR" altLang="en-US" dirty="0"/>
              <a:t>연결 설정 등을 수행</a:t>
            </a:r>
            <a:endParaRPr lang="en-US" altLang="ko-KR" dirty="0"/>
          </a:p>
          <a:p>
            <a:r>
              <a:rPr lang="ko-KR" altLang="en-US" dirty="0"/>
              <a:t>아래 그림은 모든 세팅이 완료된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화면임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757B8A-B088-CE7A-6864-5C573F77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27" y="2166865"/>
            <a:ext cx="574494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939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B0A45-2504-763C-9555-63E83720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639DC-68A1-2CAD-1F2D-D5596759B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좌측 상단의 터미널 아이콘을 클릭하여 터미널 프로그램을 실행</a:t>
            </a:r>
            <a:endParaRPr lang="en-US" altLang="ko-KR" dirty="0"/>
          </a:p>
          <a:p>
            <a:r>
              <a:rPr lang="ko-KR" altLang="en-US" dirty="0"/>
              <a:t>앞으로 모든 실습은 터미널을 </a:t>
            </a:r>
            <a:r>
              <a:rPr lang="ko-KR" altLang="en-US"/>
              <a:t>통해 진행함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8DE831-1610-F86F-BD5C-9A69B984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709" y="2276872"/>
            <a:ext cx="1838582" cy="571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C94A13-2008-9690-A60B-6B228C45C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7" y="3501008"/>
            <a:ext cx="4176466" cy="28461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63D7608-C7C1-F5E3-C6AB-540DBD062853}"/>
              </a:ext>
            </a:extLst>
          </p:cNvPr>
          <p:cNvSpPr/>
          <p:nvPr/>
        </p:nvSpPr>
        <p:spPr>
          <a:xfrm rot="5400000">
            <a:off x="4382001" y="2875244"/>
            <a:ext cx="379997" cy="623993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D4F338-9378-AFF8-2EF1-CDE0101D9AD2}"/>
              </a:ext>
            </a:extLst>
          </p:cNvPr>
          <p:cNvSpPr/>
          <p:nvPr/>
        </p:nvSpPr>
        <p:spPr>
          <a:xfrm>
            <a:off x="4748653" y="2194620"/>
            <a:ext cx="543427" cy="5143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4740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8A466-8C96-2154-5673-5A935B3E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ED322-6593-D5F5-3978-3CD1E8342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mosquito </a:t>
            </a:r>
            <a:r>
              <a:rPr lang="ko-KR" altLang="en-US" dirty="0"/>
              <a:t>를 설치</a:t>
            </a:r>
            <a:endParaRPr lang="es-ES" altLang="ko-KR" dirty="0"/>
          </a:p>
          <a:p>
            <a:pPr lvl="1"/>
            <a:r>
              <a:rPr lang="es-ES" altLang="ko-KR" dirty="0"/>
              <a:t>$ sudo </a:t>
            </a:r>
            <a:r>
              <a:rPr lang="es-ES" altLang="ko-KR" dirty="0" err="1"/>
              <a:t>apt</a:t>
            </a:r>
            <a:r>
              <a:rPr lang="es-ES" altLang="ko-KR" dirty="0"/>
              <a:t> -y </a:t>
            </a:r>
            <a:r>
              <a:rPr lang="es-ES" altLang="ko-KR" dirty="0" err="1"/>
              <a:t>update</a:t>
            </a:r>
            <a:endParaRPr lang="es-ES" altLang="ko-KR" dirty="0"/>
          </a:p>
          <a:p>
            <a:pPr lvl="1"/>
            <a:r>
              <a:rPr lang="es-ES" altLang="ko-KR" dirty="0"/>
              <a:t>$ sudo </a:t>
            </a:r>
            <a:r>
              <a:rPr lang="es-ES" altLang="ko-KR" dirty="0" err="1"/>
              <a:t>apt</a:t>
            </a:r>
            <a:r>
              <a:rPr lang="es-ES" altLang="ko-KR" dirty="0"/>
              <a:t> -y </a:t>
            </a:r>
            <a:r>
              <a:rPr lang="es-ES" altLang="ko-KR" dirty="0" err="1"/>
              <a:t>upgrade</a:t>
            </a:r>
            <a:endParaRPr lang="es-E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en-US" altLang="ko-KR" dirty="0" err="1"/>
              <a:t>mosquitto</a:t>
            </a:r>
            <a:r>
              <a:rPr lang="en-US" altLang="ko-KR" dirty="0"/>
              <a:t>-clients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01BE4-5B47-E90E-FD56-47471DF8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88" y="2678365"/>
            <a:ext cx="4877223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28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EB464-7BD4-E332-0F7A-0384AFB2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27819C-8779-0700-B286-98AC55E6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 </a:t>
            </a:r>
            <a:r>
              <a:rPr lang="ko-KR" altLang="en-US" dirty="0"/>
              <a:t>민트는 </a:t>
            </a:r>
            <a:r>
              <a:rPr lang="en-US" altLang="ko-KR" dirty="0"/>
              <a:t>TAL, </a:t>
            </a:r>
            <a:r>
              <a:rPr lang="ko-KR" altLang="en-US" dirty="0" err="1"/>
              <a:t>마이크로서버가</a:t>
            </a:r>
            <a:r>
              <a:rPr lang="ko-KR" altLang="en-US" dirty="0"/>
              <a:t> 없으며</a:t>
            </a:r>
            <a:r>
              <a:rPr lang="en-US" altLang="ko-KR" dirty="0"/>
              <a:t>, </a:t>
            </a:r>
            <a:r>
              <a:rPr lang="ko-KR" altLang="en-US" dirty="0"/>
              <a:t>자원관리자</a:t>
            </a:r>
            <a:r>
              <a:rPr lang="en-US" altLang="ko-KR" dirty="0"/>
              <a:t>, </a:t>
            </a:r>
            <a:r>
              <a:rPr lang="ko-KR" altLang="en-US" dirty="0"/>
              <a:t>통신관리자</a:t>
            </a:r>
            <a:r>
              <a:rPr lang="en-US" altLang="ko-KR" dirty="0"/>
              <a:t>, </a:t>
            </a:r>
            <a:r>
              <a:rPr lang="ko-KR" altLang="en-US" dirty="0"/>
              <a:t>사물관리자</a:t>
            </a:r>
            <a:r>
              <a:rPr lang="en-US" altLang="ko-KR" dirty="0"/>
              <a:t>, </a:t>
            </a:r>
            <a:r>
              <a:rPr lang="ko-KR" altLang="en-US" dirty="0"/>
              <a:t>장치관리자의 </a:t>
            </a:r>
            <a:r>
              <a:rPr lang="en-US" altLang="ko-KR" dirty="0"/>
              <a:t>4</a:t>
            </a:r>
            <a:r>
              <a:rPr lang="ko-KR" altLang="en-US" dirty="0"/>
              <a:t>개의 코어로만 구성되어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 디바이스로는 교육용 하드웨어인 </a:t>
            </a:r>
            <a:r>
              <a:rPr lang="ko-KR" altLang="en-US" dirty="0" err="1"/>
              <a:t>아두이노가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451455B-D0E9-D132-65D5-77D2B209B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76872"/>
            <a:ext cx="8801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11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221D1-4AA0-F08C-A060-59894800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9FAE1-054A-3AA2-4337-353B3E9E4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설정 파일 수정</a:t>
            </a:r>
            <a:endParaRPr lang="pt-BR" altLang="ko-KR" dirty="0"/>
          </a:p>
          <a:p>
            <a:pPr lvl="1"/>
            <a:r>
              <a:rPr lang="pt-BR" altLang="ko-KR" dirty="0"/>
              <a:t>sudo nano /etc/mosquitto/mosquitto.conf</a:t>
            </a:r>
          </a:p>
          <a:p>
            <a:pPr lvl="2"/>
            <a:r>
              <a:rPr lang="ko-KR" altLang="en-US" dirty="0"/>
              <a:t>다음 항목을 맨아래에 추가</a:t>
            </a:r>
            <a:endParaRPr lang="en-US" altLang="ko-KR" dirty="0"/>
          </a:p>
          <a:p>
            <a:pPr lvl="3"/>
            <a:r>
              <a:rPr lang="en-US" altLang="ko-KR" dirty="0"/>
              <a:t>listener 1883</a:t>
            </a:r>
          </a:p>
          <a:p>
            <a:pPr lvl="3"/>
            <a:r>
              <a:rPr lang="en-US" altLang="ko-KR" dirty="0"/>
              <a:t>protocol </a:t>
            </a:r>
            <a:r>
              <a:rPr lang="en-US" altLang="ko-KR" dirty="0" err="1"/>
              <a:t>mqtt</a:t>
            </a:r>
            <a:endParaRPr lang="en-US" altLang="ko-KR" dirty="0"/>
          </a:p>
          <a:p>
            <a:pPr lvl="3"/>
            <a:r>
              <a:rPr lang="en-US" altLang="ko-KR" dirty="0" err="1"/>
              <a:t>allow_anonymous</a:t>
            </a:r>
            <a:r>
              <a:rPr lang="en-US" altLang="ko-KR" dirty="0"/>
              <a:t> true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재실행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mosquitto.service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F5018E-5BBD-EDE9-AC5E-90016C46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65" y="2780928"/>
            <a:ext cx="427146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417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E8F0E-338C-6FBE-F0E9-0A3C5385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72B28-62AC-7675-D484-AAFF8C19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nCude</a:t>
            </a:r>
            <a:r>
              <a:rPr lang="en-US" altLang="ko-KR" dirty="0"/>
              <a:t>-Thyme</a:t>
            </a:r>
            <a:r>
              <a:rPr lang="ko-KR" altLang="en-US" dirty="0"/>
              <a:t>을 다운로드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-y install git</a:t>
            </a:r>
          </a:p>
          <a:p>
            <a:pPr lvl="1"/>
            <a:r>
              <a:rPr lang="en-US" altLang="ko-KR" dirty="0"/>
              <a:t>$ git clone https://github.com/IoTKETI/nCube-Thyme-Nodejs.git</a:t>
            </a:r>
          </a:p>
          <a:p>
            <a:pPr lvl="1"/>
            <a:r>
              <a:rPr lang="en-US" altLang="ko-KR" dirty="0"/>
              <a:t>$ cd</a:t>
            </a:r>
            <a:r>
              <a:rPr lang="ko-KR" altLang="en-US" dirty="0"/>
              <a:t> </a:t>
            </a:r>
            <a:r>
              <a:rPr lang="en-US" altLang="ko-KR" dirty="0" err="1"/>
              <a:t>nCube</a:t>
            </a:r>
            <a:r>
              <a:rPr lang="en-US" altLang="ko-KR" dirty="0"/>
              <a:t>-Thyme-Nodejs</a:t>
            </a:r>
          </a:p>
          <a:p>
            <a:endParaRPr lang="en-US" altLang="ko-KR" sz="1600" dirty="0"/>
          </a:p>
          <a:p>
            <a:r>
              <a:rPr lang="ko-KR" altLang="en-US" sz="1600" dirty="0"/>
              <a:t>다음 명령을 입력하여 </a:t>
            </a:r>
            <a:r>
              <a:rPr lang="en-US" altLang="ko-KR" sz="1600" dirty="0" err="1"/>
              <a:t>package.json</a:t>
            </a:r>
            <a:r>
              <a:rPr lang="en-US" altLang="ko-KR" sz="1600" dirty="0"/>
              <a:t> </a:t>
            </a:r>
            <a:r>
              <a:rPr lang="ko-KR" altLang="en-US" sz="1600" dirty="0"/>
              <a:t>수정</a:t>
            </a:r>
            <a:endParaRPr lang="en-US" altLang="ko-KR" sz="1600" dirty="0"/>
          </a:p>
          <a:p>
            <a:pPr lvl="1"/>
            <a:r>
              <a:rPr lang="en-US" altLang="ko-KR" dirty="0"/>
              <a:t>$ nano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nanoid</a:t>
            </a:r>
            <a:r>
              <a:rPr lang="ko-KR" altLang="en-US" dirty="0"/>
              <a:t>의 버전을 </a:t>
            </a:r>
            <a:r>
              <a:rPr lang="en-US" altLang="ko-KR" dirty="0"/>
              <a:t>3.0.0</a:t>
            </a:r>
            <a:r>
              <a:rPr lang="ko-KR" altLang="en-US" dirty="0"/>
              <a:t>으로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4925B-50C8-1640-E1D4-B0AA5110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29" y="3573016"/>
            <a:ext cx="3886742" cy="19624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C6F9A3-775D-8805-CDD4-D3071F0A44D0}"/>
              </a:ext>
            </a:extLst>
          </p:cNvPr>
          <p:cNvSpPr/>
          <p:nvPr/>
        </p:nvSpPr>
        <p:spPr>
          <a:xfrm>
            <a:off x="3131840" y="4653136"/>
            <a:ext cx="1728192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155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E8F0E-338C-6FBE-F0E9-0A3C5385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72B28-62AC-7675-D484-AAFF8C19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명령을 입력하여 관련 라이브러리를 설치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 -D </a:t>
            </a:r>
            <a:r>
              <a:rPr lang="en-US" altLang="ko-KR" dirty="0" err="1" smtClean="0"/>
              <a:t>shortid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2488890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87CA4A-25A6-324E-EE5F-F3609E137A72}"/>
              </a:ext>
            </a:extLst>
          </p:cNvPr>
          <p:cNvSpPr/>
          <p:nvPr/>
        </p:nvSpPr>
        <p:spPr>
          <a:xfrm>
            <a:off x="5076056" y="4657025"/>
            <a:ext cx="3734321" cy="1400370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B62F3F-73D6-79AA-E696-C61D4404D3C6}"/>
              </a:ext>
            </a:extLst>
          </p:cNvPr>
          <p:cNvSpPr/>
          <p:nvPr/>
        </p:nvSpPr>
        <p:spPr>
          <a:xfrm>
            <a:off x="5076056" y="2602529"/>
            <a:ext cx="3734321" cy="1228895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B96971-453E-609E-433F-7E03D02E7FD8}"/>
              </a:ext>
            </a:extLst>
          </p:cNvPr>
          <p:cNvSpPr/>
          <p:nvPr/>
        </p:nvSpPr>
        <p:spPr>
          <a:xfrm>
            <a:off x="5076056" y="2276872"/>
            <a:ext cx="3734321" cy="20005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b="1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217218-2FFA-67B6-0882-9E83AC299CB3}"/>
              </a:ext>
            </a:extLst>
          </p:cNvPr>
          <p:cNvSpPr/>
          <p:nvPr/>
        </p:nvSpPr>
        <p:spPr>
          <a:xfrm>
            <a:off x="398683" y="4657025"/>
            <a:ext cx="3734321" cy="1400370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ㅊ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4F35C-ECE7-453B-1E10-E53150F05DB3}"/>
              </a:ext>
            </a:extLst>
          </p:cNvPr>
          <p:cNvSpPr/>
          <p:nvPr/>
        </p:nvSpPr>
        <p:spPr>
          <a:xfrm>
            <a:off x="389699" y="2597115"/>
            <a:ext cx="3734321" cy="1228895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A169CD-E000-B160-0C4F-AFCF29DEE24A}"/>
              </a:ext>
            </a:extLst>
          </p:cNvPr>
          <p:cNvSpPr/>
          <p:nvPr/>
        </p:nvSpPr>
        <p:spPr>
          <a:xfrm>
            <a:off x="389699" y="2276872"/>
            <a:ext cx="3734321" cy="20005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7358CB-AB96-B6AF-5409-1E68A3A3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ABBE6-EEE6-9D00-5474-C902DA96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confjs</a:t>
            </a:r>
            <a:r>
              <a:rPr lang="ko-KR" altLang="en-US" dirty="0"/>
              <a:t>를 열고</a:t>
            </a:r>
            <a:r>
              <a:rPr lang="en-US" altLang="ko-KR" dirty="0"/>
              <a:t>, </a:t>
            </a:r>
            <a:r>
              <a:rPr lang="ko-KR" altLang="en-US" dirty="0"/>
              <a:t>아래 그림과 같이 코드를 수정</a:t>
            </a:r>
            <a:endParaRPr lang="en-US" altLang="ko-KR" dirty="0"/>
          </a:p>
          <a:p>
            <a:pPr lvl="1"/>
            <a:r>
              <a:rPr lang="en-US" altLang="ko-KR" dirty="0"/>
              <a:t>$ nano conf.js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EAE62E-9841-3FE1-3640-D519EA51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69"/>
          <a:stretch/>
        </p:blipFill>
        <p:spPr>
          <a:xfrm>
            <a:off x="5076056" y="2597115"/>
            <a:ext cx="3077004" cy="12288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5DD7171-CD9D-5844-E1C6-4C247AF6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3" y="3936675"/>
            <a:ext cx="3734321" cy="6096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E885F7C-0F9F-17FF-0A4C-2DC3C9324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83" y="4657025"/>
            <a:ext cx="3067478" cy="13908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397BFD-2975-C7E0-6B8E-B7ECD9EF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4657025"/>
            <a:ext cx="2819794" cy="14003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BC5AB98-110F-F791-212E-3815BA458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99" y="2597115"/>
            <a:ext cx="3086531" cy="1228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5E5FD4-E6DD-D76B-B7AC-2E233C4D6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2276872"/>
            <a:ext cx="2762636" cy="209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AF1DAD-72A4-7EEB-557E-C36E83B00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83" y="2286398"/>
            <a:ext cx="2457793" cy="200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2B6390-B8CC-9F32-0805-776D9139F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056" y="3940528"/>
            <a:ext cx="3753374" cy="61921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45C8923-06F9-7939-770C-855C7AD69EDB}"/>
              </a:ext>
            </a:extLst>
          </p:cNvPr>
          <p:cNvSpPr/>
          <p:nvPr/>
        </p:nvSpPr>
        <p:spPr>
          <a:xfrm>
            <a:off x="4387813" y="3775309"/>
            <a:ext cx="433434" cy="792088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8CA23-C850-B3A5-983B-BA057D01CB56}"/>
              </a:ext>
            </a:extLst>
          </p:cNvPr>
          <p:cNvSpPr txBox="1"/>
          <p:nvPr/>
        </p:nvSpPr>
        <p:spPr>
          <a:xfrm>
            <a:off x="1755028" y="1849587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1F7CCC-A986-8883-84B5-13D2D44DD7B2}"/>
              </a:ext>
            </a:extLst>
          </p:cNvPr>
          <p:cNvSpPr txBox="1"/>
          <p:nvPr/>
        </p:nvSpPr>
        <p:spPr>
          <a:xfrm>
            <a:off x="6455102" y="1849587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5D254-CE4A-2410-E52A-B4435408D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5576" y="2600423"/>
            <a:ext cx="3591426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978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D6BB9-233C-9858-5291-479E06EF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confjs</a:t>
            </a:r>
            <a:r>
              <a:rPr lang="ko-KR" altLang="en-US" dirty="0"/>
              <a:t>를 열고</a:t>
            </a:r>
            <a:r>
              <a:rPr lang="en-US" altLang="ko-KR" dirty="0"/>
              <a:t>, </a:t>
            </a:r>
            <a:r>
              <a:rPr lang="ko-KR" altLang="en-US" dirty="0"/>
              <a:t>아래 그림과 같이 코드를 수정</a:t>
            </a:r>
            <a:endParaRPr lang="en-US" altLang="ko-KR" dirty="0"/>
          </a:p>
          <a:p>
            <a:pPr lvl="1"/>
            <a:r>
              <a:rPr lang="en-US" altLang="ko-KR"/>
              <a:t>$ nano thyme</a:t>
            </a:r>
            <a:r>
              <a:rPr lang="en-US" altLang="ko-KR" dirty="0"/>
              <a:t>_tas.js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B66D25-8F78-3E12-9E75-76B7F421DA35}"/>
              </a:ext>
            </a:extLst>
          </p:cNvPr>
          <p:cNvSpPr/>
          <p:nvPr/>
        </p:nvSpPr>
        <p:spPr>
          <a:xfrm>
            <a:off x="4788024" y="2094940"/>
            <a:ext cx="4192313" cy="70177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6C9EDE-E012-295F-5A89-AE8C6CF2C776}"/>
              </a:ext>
            </a:extLst>
          </p:cNvPr>
          <p:cNvSpPr/>
          <p:nvPr/>
        </p:nvSpPr>
        <p:spPr>
          <a:xfrm>
            <a:off x="206708" y="4293096"/>
            <a:ext cx="4192313" cy="1758662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 err="1">
                <a:latin typeface="HY동녘B" pitchFamily="18" charset="-127"/>
                <a:ea typeface="HY동녘B" pitchFamily="18" charset="-127"/>
              </a:rPr>
              <a:t>ㅊ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CFA2A7-0C93-817A-2550-22AB1F283823}"/>
              </a:ext>
            </a:extLst>
          </p:cNvPr>
          <p:cNvSpPr/>
          <p:nvPr/>
        </p:nvSpPr>
        <p:spPr>
          <a:xfrm>
            <a:off x="206708" y="2094941"/>
            <a:ext cx="4192313" cy="701773"/>
          </a:xfrm>
          <a:prstGeom prst="rect">
            <a:avLst/>
          </a:prstGeom>
          <a:solidFill>
            <a:schemeClr val="tx1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3F7962-FDD7-42AE-C012-E8EF6954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23B82-4AAA-F980-F609-1C84C1F0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1" y="2099870"/>
            <a:ext cx="1868578" cy="7017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02367D-B741-A118-B86F-7E8650381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90" y="2938602"/>
            <a:ext cx="4193731" cy="12175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4A417B-64AF-A221-1D21-C71ACD864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1" y="4293096"/>
            <a:ext cx="3973899" cy="1758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F67C72-602E-DAB5-80D5-1B04FB7E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099870"/>
            <a:ext cx="1927764" cy="7017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A2083B-415D-6E62-CAFF-18645A20C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906" y="2948178"/>
            <a:ext cx="4168365" cy="12090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FFFDDB-455E-7357-1F4A-F44E552BBC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33" b="8035"/>
          <a:stretch/>
        </p:blipFill>
        <p:spPr>
          <a:xfrm>
            <a:off x="4788024" y="4293096"/>
            <a:ext cx="4168365" cy="1765093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BCABC49-D34A-A246-61EA-FC3134B19F3F}"/>
              </a:ext>
            </a:extLst>
          </p:cNvPr>
          <p:cNvSpPr/>
          <p:nvPr/>
        </p:nvSpPr>
        <p:spPr>
          <a:xfrm>
            <a:off x="4477970" y="3657244"/>
            <a:ext cx="261700" cy="792088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76D125-4C4F-7EDD-0CDD-317B2AAF069B}"/>
              </a:ext>
            </a:extLst>
          </p:cNvPr>
          <p:cNvSpPr txBox="1"/>
          <p:nvPr/>
        </p:nvSpPr>
        <p:spPr>
          <a:xfrm>
            <a:off x="1845185" y="1717302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C11FB-D5E6-0B62-8007-0DE6C8B7C23D}"/>
              </a:ext>
            </a:extLst>
          </p:cNvPr>
          <p:cNvSpPr txBox="1"/>
          <p:nvPr/>
        </p:nvSpPr>
        <p:spPr>
          <a:xfrm>
            <a:off x="6545259" y="1717302"/>
            <a:ext cx="1003661" cy="28803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변경 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63083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F5938-653A-5FCE-3416-9F0671B3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-Thyme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AC928-862B-8505-0F27-AB1224BE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nCude</a:t>
            </a:r>
            <a:r>
              <a:rPr lang="en-US" altLang="ko-KR" dirty="0"/>
              <a:t> Thyme</a:t>
            </a:r>
            <a:r>
              <a:rPr lang="ko-KR" altLang="en-US" dirty="0"/>
              <a:t>을 실행</a:t>
            </a:r>
            <a:endParaRPr lang="en-US" altLang="ko-KR" dirty="0"/>
          </a:p>
          <a:p>
            <a:pPr lvl="1"/>
            <a:r>
              <a:rPr lang="en-US" altLang="ko-KR" dirty="0"/>
              <a:t>$ node thyme.js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E68DA-CA6D-AA08-4766-16404CD41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35"/>
          <a:stretch/>
        </p:blipFill>
        <p:spPr>
          <a:xfrm>
            <a:off x="1566443" y="1772816"/>
            <a:ext cx="6011114" cy="18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139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87AAB-70A9-A6E8-B432-1E568915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5C0CE-5645-FFE4-7CED-FD94E223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파일을 생성 후 아래 코드를 입력</a:t>
            </a:r>
            <a:endParaRPr lang="en-US" altLang="ko-KR" dirty="0"/>
          </a:p>
          <a:p>
            <a:pPr lvl="1"/>
            <a:r>
              <a:rPr lang="en-US" altLang="ko-KR" dirty="0"/>
              <a:t>$ cd ~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tas_PIR</a:t>
            </a:r>
            <a:endParaRPr lang="en-US" altLang="ko-KR" dirty="0"/>
          </a:p>
          <a:p>
            <a:pPr lvl="1"/>
            <a:r>
              <a:rPr lang="en-US" altLang="ko-KR" dirty="0"/>
              <a:t>$ cd </a:t>
            </a:r>
            <a:r>
              <a:rPr lang="en-US" altLang="ko-KR" dirty="0" err="1"/>
              <a:t>tas_PIR</a:t>
            </a:r>
            <a:endParaRPr lang="en-US" altLang="ko-KR" dirty="0"/>
          </a:p>
          <a:p>
            <a:pPr lvl="1"/>
            <a:r>
              <a:rPr lang="en-US" altLang="ko-KR" dirty="0"/>
              <a:t>$ nano </a:t>
            </a:r>
            <a:r>
              <a:rPr lang="en-US" altLang="ko-KR" dirty="0" err="1"/>
              <a:t>package.json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4310A-4DDA-44B0-F3D3-5D2EA8F0005A}"/>
              </a:ext>
            </a:extLst>
          </p:cNvPr>
          <p:cNvSpPr txBox="1"/>
          <p:nvPr/>
        </p:nvSpPr>
        <p:spPr>
          <a:xfrm>
            <a:off x="1331640" y="2564904"/>
            <a:ext cx="3096344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{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dependencies</a:t>
            </a:r>
            <a:r>
              <a:rPr lang="ko-KR" altLang="en-US" sz="1400" dirty="0"/>
              <a:t>": {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mqtt</a:t>
            </a:r>
            <a:r>
              <a:rPr lang="ko-KR" altLang="en-US" sz="1400" dirty="0"/>
              <a:t>": "^4.3.7",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nanoid</a:t>
            </a:r>
            <a:r>
              <a:rPr lang="ko-KR" altLang="en-US" sz="1400" dirty="0"/>
              <a:t>": "^3.0.0",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onoff</a:t>
            </a:r>
            <a:r>
              <a:rPr lang="ko-KR" altLang="en-US" sz="1400" dirty="0"/>
              <a:t>": "^6.0.3"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75719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CA610-D196-D74C-5FCA-3734AFD3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26869-5187-107F-4044-3C53E3A4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tas_PIR.js </a:t>
            </a:r>
            <a:r>
              <a:rPr lang="ko-KR" altLang="en-US" dirty="0"/>
              <a:t>파일을 작성</a:t>
            </a:r>
            <a:endParaRPr lang="en-US" altLang="ko-KR" dirty="0"/>
          </a:p>
          <a:p>
            <a:pPr lvl="1"/>
            <a:r>
              <a:rPr lang="en-US" altLang="ko-KR" dirty="0"/>
              <a:t>$ nano tas_PIR.js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2724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5EDB4-6434-F3CB-E0B5-F0224D3B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tas_PIR.js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5BB59-4B12-96DD-8291-03F37CC9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32E1D-7527-1A5F-DA52-3DB3B334CFCB}"/>
              </a:ext>
            </a:extLst>
          </p:cNvPr>
          <p:cNvSpPr txBox="1"/>
          <p:nvPr/>
        </p:nvSpPr>
        <p:spPr>
          <a:xfrm>
            <a:off x="457200" y="1268760"/>
            <a:ext cx="3250704" cy="4455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let </a:t>
            </a:r>
            <a:r>
              <a:rPr lang="en-US" altLang="ko-KR" sz="1050" dirty="0" err="1"/>
              <a:t>mqtt</a:t>
            </a:r>
            <a:r>
              <a:rPr lang="en-US" altLang="ko-KR" sz="1050" dirty="0"/>
              <a:t> = require('</a:t>
            </a:r>
            <a:r>
              <a:rPr lang="en-US" altLang="ko-KR" sz="1050" dirty="0" err="1"/>
              <a:t>mqtt</a:t>
            </a:r>
            <a:r>
              <a:rPr lang="en-US" altLang="ko-KR" sz="1050" dirty="0"/>
              <a:t>');</a:t>
            </a:r>
          </a:p>
          <a:p>
            <a:r>
              <a:rPr lang="en-US" altLang="ko-KR" sz="1050" dirty="0"/>
              <a:t>let {</a:t>
            </a:r>
            <a:r>
              <a:rPr lang="en-US" altLang="ko-KR" sz="1050" dirty="0" err="1"/>
              <a:t>nanoid</a:t>
            </a:r>
            <a:r>
              <a:rPr lang="en-US" altLang="ko-KR" sz="1050" dirty="0"/>
              <a:t>} = require('</a:t>
            </a:r>
            <a:r>
              <a:rPr lang="en-US" altLang="ko-KR" sz="1050" dirty="0" err="1"/>
              <a:t>nanoid</a:t>
            </a:r>
            <a:r>
              <a:rPr lang="en-US" altLang="ko-KR" sz="1050" dirty="0"/>
              <a:t>');</a:t>
            </a:r>
          </a:p>
          <a:p>
            <a:r>
              <a:rPr lang="en-US" altLang="ko-KR" sz="1050" dirty="0"/>
              <a:t>var </a:t>
            </a:r>
            <a:r>
              <a:rPr lang="en-US" altLang="ko-KR" sz="1050" dirty="0" err="1"/>
              <a:t>gpio</a:t>
            </a:r>
            <a:r>
              <a:rPr lang="en-US" altLang="ko-KR" sz="1050" dirty="0"/>
              <a:t> = require('</a:t>
            </a:r>
            <a:r>
              <a:rPr lang="en-US" altLang="ko-KR" sz="1050" dirty="0" err="1"/>
              <a:t>onoff</a:t>
            </a:r>
            <a:r>
              <a:rPr lang="en-US" altLang="ko-KR" sz="1050" dirty="0"/>
              <a:t>').</a:t>
            </a:r>
            <a:r>
              <a:rPr lang="en-US" altLang="ko-KR" sz="1050" dirty="0" err="1"/>
              <a:t>Gpio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var pir = new </a:t>
            </a:r>
            <a:r>
              <a:rPr lang="en-US" altLang="ko-KR" sz="1050" dirty="0" err="1"/>
              <a:t>gpio</a:t>
            </a:r>
            <a:r>
              <a:rPr lang="en-US" altLang="ko-KR" sz="1050" dirty="0"/>
              <a:t>(4, 'in', 'both');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/* USER CODE */</a:t>
            </a:r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tas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    client: {</a:t>
            </a:r>
          </a:p>
          <a:p>
            <a:r>
              <a:rPr lang="en-US" altLang="ko-KR" sz="1050" dirty="0"/>
              <a:t>        connected: false,</a:t>
            </a:r>
          </a:p>
          <a:p>
            <a:r>
              <a:rPr lang="en-US" altLang="ko-KR" sz="1050" dirty="0"/>
              <a:t>    },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connection: {</a:t>
            </a:r>
          </a:p>
          <a:p>
            <a:r>
              <a:rPr lang="en-US" altLang="ko-KR" sz="1050" dirty="0"/>
              <a:t>        host: 'localhost',</a:t>
            </a:r>
          </a:p>
          <a:p>
            <a:r>
              <a:rPr lang="en-US" altLang="ko-KR" sz="1050" dirty="0"/>
              <a:t>        port: 1883,</a:t>
            </a:r>
          </a:p>
          <a:p>
            <a:r>
              <a:rPr lang="en-US" altLang="ko-KR" sz="1050" dirty="0"/>
              <a:t>        endpoint: '',</a:t>
            </a:r>
          </a:p>
          <a:p>
            <a:r>
              <a:rPr lang="en-US" altLang="ko-KR" sz="1050" dirty="0"/>
              <a:t>        clean: true,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connectTimeout</a:t>
            </a:r>
            <a:r>
              <a:rPr lang="en-US" altLang="ko-KR" sz="1050" dirty="0"/>
              <a:t>: 4000,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reconnectPeriod</a:t>
            </a:r>
            <a:r>
              <a:rPr lang="en-US" altLang="ko-KR" sz="1050" dirty="0"/>
              <a:t>: 4000,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clientId</a:t>
            </a:r>
            <a:r>
              <a:rPr lang="en-US" altLang="ko-KR" sz="1050" dirty="0"/>
              <a:t>: '</a:t>
            </a:r>
            <a:r>
              <a:rPr lang="en-US" altLang="ko-KR" sz="1050" dirty="0" err="1"/>
              <a:t>tas</a:t>
            </a:r>
            <a:r>
              <a:rPr lang="en-US" altLang="ko-KR" sz="1050" dirty="0"/>
              <a:t>_' + </a:t>
            </a:r>
            <a:r>
              <a:rPr lang="en-US" altLang="ko-KR" sz="1050" dirty="0" err="1"/>
              <a:t>nanoid</a:t>
            </a:r>
            <a:r>
              <a:rPr lang="en-US" altLang="ko-KR" sz="1050" dirty="0"/>
              <a:t>(15),</a:t>
            </a:r>
          </a:p>
          <a:p>
            <a:r>
              <a:rPr lang="en-US" altLang="ko-KR" sz="1050" dirty="0"/>
              <a:t>        username: '</a:t>
            </a:r>
            <a:r>
              <a:rPr lang="en-US" altLang="ko-KR" sz="1050" dirty="0" err="1"/>
              <a:t>keti_thyme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        password: '</a:t>
            </a:r>
            <a:r>
              <a:rPr lang="en-US" altLang="ko-KR" sz="1050" dirty="0" err="1"/>
              <a:t>keti_thyme</a:t>
            </a:r>
            <a:r>
              <a:rPr lang="en-US" altLang="ko-KR" sz="1050" dirty="0"/>
              <a:t>',</a:t>
            </a:r>
          </a:p>
          <a:p>
            <a:r>
              <a:rPr lang="en-US" altLang="ko-KR" sz="1050" dirty="0"/>
              <a:t>    },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sendDataTopic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    pir: '/thyme/pir'</a:t>
            </a:r>
          </a:p>
          <a:p>
            <a:r>
              <a:rPr lang="en-US" altLang="ko-KR" sz="1050" dirty="0"/>
              <a:t>};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3535C-30C2-BADB-6C46-A78DEBEDF7C4}"/>
              </a:ext>
            </a:extLst>
          </p:cNvPr>
          <p:cNvSpPr txBox="1"/>
          <p:nvPr/>
        </p:nvSpPr>
        <p:spPr>
          <a:xfrm>
            <a:off x="3995936" y="1268760"/>
            <a:ext cx="4824536" cy="5478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let </a:t>
            </a:r>
            <a:r>
              <a:rPr lang="en-US" altLang="ko-KR" sz="1000" dirty="0" err="1"/>
              <a:t>createConnection</a:t>
            </a:r>
            <a:r>
              <a:rPr lang="en-US" altLang="ko-KR" sz="1000" dirty="0"/>
              <a:t> = () =&gt; {</a:t>
            </a:r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console.log('Already connected --&gt;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')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if (!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tas.client.loading</a:t>
            </a:r>
            <a:r>
              <a:rPr lang="en-US" altLang="ko-KR" sz="1000" dirty="0"/>
              <a:t> = true;</a:t>
            </a:r>
          </a:p>
          <a:p>
            <a:r>
              <a:rPr lang="en-US" altLang="ko-KR" sz="1000" dirty="0"/>
              <a:t>        const {host, port, endpoint, ...options} = </a:t>
            </a:r>
            <a:r>
              <a:rPr lang="en-US" altLang="ko-KR" sz="1000" dirty="0" err="1"/>
              <a:t>tas.connection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        const </a:t>
            </a:r>
            <a:r>
              <a:rPr lang="en-US" altLang="ko-KR" sz="1000" dirty="0" err="1"/>
              <a:t>connectUrl</a:t>
            </a:r>
            <a:r>
              <a:rPr lang="en-US" altLang="ko-KR" sz="1000" dirty="0"/>
              <a:t> = `</a:t>
            </a:r>
            <a:r>
              <a:rPr lang="en-US" altLang="ko-KR" sz="1000" dirty="0" err="1"/>
              <a:t>mqtt</a:t>
            </a:r>
            <a:r>
              <a:rPr lang="en-US" altLang="ko-KR" sz="1000" dirty="0"/>
              <a:t>://${host}:${port}${endpoint}`</a:t>
            </a:r>
          </a:p>
          <a:p>
            <a:r>
              <a:rPr lang="en-US" altLang="ko-KR" sz="1000" dirty="0"/>
              <a:t>        try {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mqtt.connect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connectUrl</a:t>
            </a:r>
            <a:r>
              <a:rPr lang="en-US" altLang="ko-KR" sz="1000" dirty="0"/>
              <a:t>, options);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('connect', () =&gt; {</a:t>
            </a:r>
          </a:p>
          <a:p>
            <a:r>
              <a:rPr lang="en-US" altLang="ko-KR" sz="1000" dirty="0"/>
              <a:t>                console.log(host, 'Connection succeeded!');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 = true;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tas.client.loading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('error', (error) =&gt; {</a:t>
            </a:r>
          </a:p>
          <a:p>
            <a:r>
              <a:rPr lang="en-US" altLang="ko-KR" sz="1000" dirty="0"/>
              <a:t>                console.log('Connection failed', error);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('close', () =&gt; {</a:t>
            </a:r>
          </a:p>
          <a:p>
            <a:r>
              <a:rPr lang="en-US" altLang="ko-KR" sz="1000" dirty="0"/>
              <a:t>                console.log('Connection closed');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destroyConnection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tas.client.on</a:t>
            </a:r>
            <a:r>
              <a:rPr lang="en-US" altLang="ko-KR" sz="1000" dirty="0"/>
              <a:t>('message', (topic, message) =&gt; {</a:t>
            </a:r>
          </a:p>
          <a:p>
            <a:r>
              <a:rPr lang="en-US" altLang="ko-KR" sz="1000" dirty="0"/>
              <a:t>            });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    catch (error) {</a:t>
            </a:r>
          </a:p>
          <a:p>
            <a:r>
              <a:rPr lang="en-US" altLang="ko-KR" sz="1000" dirty="0"/>
              <a:t>            console.log('</a:t>
            </a:r>
            <a:r>
              <a:rPr lang="en-US" altLang="ko-KR" sz="1000" dirty="0" err="1"/>
              <a:t>mqtt.connect</a:t>
            </a:r>
            <a:r>
              <a:rPr lang="en-US" altLang="ko-KR" sz="1000" dirty="0"/>
              <a:t> error', error);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tas.client.connected</a:t>
            </a:r>
            <a:r>
              <a:rPr lang="en-US" altLang="ko-KR" sz="1000" dirty="0"/>
              <a:t> = false;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};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73141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C7B39-B8F7-174B-BC89-6B2C910D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tas_PIR.js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1F9EE-5845-35F3-E92C-438AC43D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25BE7-5175-527C-CCD4-808C9C831BF1}"/>
              </a:ext>
            </a:extLst>
          </p:cNvPr>
          <p:cNvSpPr txBox="1"/>
          <p:nvPr/>
        </p:nvSpPr>
        <p:spPr>
          <a:xfrm>
            <a:off x="457200" y="1268760"/>
            <a:ext cx="3898776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let </a:t>
            </a:r>
            <a:r>
              <a:rPr lang="en-US" altLang="ko-KR" sz="1050" dirty="0" err="1"/>
              <a:t>doSubscribe</a:t>
            </a:r>
            <a:r>
              <a:rPr lang="en-US" altLang="ko-KR" sz="1050" dirty="0"/>
              <a:t> = (topic)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const </a:t>
            </a:r>
            <a:r>
              <a:rPr lang="en-US" altLang="ko-KR" sz="1050" dirty="0" err="1"/>
              <a:t>qos</a:t>
            </a:r>
            <a:r>
              <a:rPr lang="en-US" altLang="ko-KR" sz="1050" dirty="0"/>
              <a:t> = 0;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tas.client.subscribe</a:t>
            </a:r>
            <a:r>
              <a:rPr lang="en-US" altLang="ko-KR" sz="1050" dirty="0"/>
              <a:t>(topic, {</a:t>
            </a:r>
            <a:r>
              <a:rPr lang="en-US" altLang="ko-KR" sz="1050" dirty="0" err="1"/>
              <a:t>qos</a:t>
            </a:r>
            <a:r>
              <a:rPr lang="en-US" altLang="ko-KR" sz="1050" dirty="0"/>
              <a:t>}, (error) =&gt; {</a:t>
            </a:r>
          </a:p>
          <a:p>
            <a:r>
              <a:rPr lang="en-US" altLang="ko-KR" sz="1050" dirty="0"/>
              <a:t>            if (error) {</a:t>
            </a:r>
          </a:p>
          <a:p>
            <a:r>
              <a:rPr lang="en-US" altLang="ko-KR" sz="1050" dirty="0"/>
              <a:t>                console.log('Subscribe to topics error', error)</a:t>
            </a:r>
          </a:p>
          <a:p>
            <a:r>
              <a:rPr lang="en-US" altLang="ko-KR" sz="1050" dirty="0"/>
              <a:t>                return;</a:t>
            </a:r>
          </a:p>
          <a:p>
            <a:r>
              <a:rPr lang="en-US" altLang="ko-KR" sz="1050" dirty="0"/>
              <a:t>            }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  console.log('Subscribe to topics (', topic, ')');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doUnSubscribe</a:t>
            </a:r>
            <a:r>
              <a:rPr lang="en-US" altLang="ko-KR" sz="1050" dirty="0"/>
              <a:t> = (topic)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tas.client.unsubscribe</a:t>
            </a:r>
            <a:r>
              <a:rPr lang="en-US" altLang="ko-KR" sz="1050" dirty="0"/>
              <a:t>(topic, error =&gt; {</a:t>
            </a:r>
          </a:p>
          <a:p>
            <a:r>
              <a:rPr lang="en-US" altLang="ko-KR" sz="1050" dirty="0"/>
              <a:t>            if (error) {</a:t>
            </a:r>
          </a:p>
          <a:p>
            <a:r>
              <a:rPr lang="en-US" altLang="ko-KR" sz="1050" dirty="0"/>
              <a:t>                console.log('Unsubscribe error', error)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    console.log('Unsubscribe to topics (', topic, ')');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let </a:t>
            </a:r>
            <a:r>
              <a:rPr lang="en-US" altLang="ko-KR" sz="1050" dirty="0" err="1"/>
              <a:t>doPublish</a:t>
            </a:r>
            <a:r>
              <a:rPr lang="en-US" altLang="ko-KR" sz="1050" dirty="0"/>
              <a:t> = (topic, payload)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tas.client.publish</a:t>
            </a:r>
            <a:r>
              <a:rPr lang="en-US" altLang="ko-KR" sz="1050" dirty="0"/>
              <a:t>(topic, payload, 0, error =&gt; {</a:t>
            </a:r>
          </a:p>
          <a:p>
            <a:r>
              <a:rPr lang="en-US" altLang="ko-KR" sz="1050" dirty="0"/>
              <a:t>            if (error) {</a:t>
            </a:r>
          </a:p>
          <a:p>
            <a:r>
              <a:rPr lang="en-US" altLang="ko-KR" sz="1050" dirty="0"/>
              <a:t>                console.log('Publish error', error)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});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E3F91-50A0-3A07-98F8-C93599C82584}"/>
              </a:ext>
            </a:extLst>
          </p:cNvPr>
          <p:cNvSpPr txBox="1"/>
          <p:nvPr/>
        </p:nvSpPr>
        <p:spPr>
          <a:xfrm>
            <a:off x="4572000" y="1263226"/>
            <a:ext cx="3898776" cy="5586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let </a:t>
            </a:r>
            <a:r>
              <a:rPr lang="en-US" altLang="ko-KR" sz="1050" dirty="0" err="1"/>
              <a:t>destroyConnection</a:t>
            </a:r>
            <a:r>
              <a:rPr lang="en-US" altLang="ko-KR" sz="1050" dirty="0"/>
              <a:t> = () =&gt; {</a:t>
            </a:r>
          </a:p>
          <a:p>
            <a:r>
              <a:rPr lang="en-US" altLang="ko-KR" sz="1050" dirty="0"/>
              <a:t>    if (</a:t>
            </a:r>
            <a:r>
              <a:rPr lang="en-US" altLang="ko-KR" sz="1050" dirty="0" err="1"/>
              <a:t>tas.client.connected</a:t>
            </a:r>
            <a:r>
              <a:rPr lang="en-US" altLang="ko-KR" sz="1050" dirty="0"/>
              <a:t>) {</a:t>
            </a:r>
          </a:p>
          <a:p>
            <a:r>
              <a:rPr lang="en-US" altLang="ko-KR" sz="1050" dirty="0"/>
              <a:t>        try {</a:t>
            </a:r>
          </a:p>
          <a:p>
            <a:r>
              <a:rPr lang="en-US" altLang="ko-KR" sz="1050" dirty="0"/>
              <a:t>            if(</a:t>
            </a:r>
            <a:r>
              <a:rPr lang="en-US" altLang="ko-KR" sz="1050" dirty="0" err="1"/>
              <a:t>Object.hasOwnProperty.call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tas.client</a:t>
            </a:r>
            <a:r>
              <a:rPr lang="en-US" altLang="ko-KR" sz="1050" dirty="0"/>
              <a:t>, '__</a:t>
            </a:r>
            <a:r>
              <a:rPr lang="en-US" altLang="ko-KR" sz="1050" dirty="0" err="1"/>
              <a:t>ob</a:t>
            </a:r>
            <a:r>
              <a:rPr lang="en-US" altLang="ko-KR" sz="1050" dirty="0"/>
              <a:t>__')) {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tas.client.end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    </a:t>
            </a:r>
            <a:r>
              <a:rPr lang="en-US" altLang="ko-KR" sz="1050" dirty="0" err="1"/>
              <a:t>tas.client</a:t>
            </a:r>
            <a:r>
              <a:rPr lang="en-US" altLang="ko-KR" sz="1050" dirty="0"/>
              <a:t> = {</a:t>
            </a:r>
          </a:p>
          <a:p>
            <a:r>
              <a:rPr lang="en-US" altLang="ko-KR" sz="1050" dirty="0"/>
              <a:t>                connected: false,</a:t>
            </a:r>
          </a:p>
          <a:p>
            <a:r>
              <a:rPr lang="en-US" altLang="ko-KR" sz="1050" dirty="0"/>
              <a:t>                loading: false</a:t>
            </a:r>
          </a:p>
          <a:p>
            <a:r>
              <a:rPr lang="en-US" altLang="ko-KR" sz="1050" dirty="0"/>
              <a:t>            }</a:t>
            </a:r>
          </a:p>
          <a:p>
            <a:r>
              <a:rPr lang="en-US" altLang="ko-KR" sz="1050" dirty="0"/>
              <a:t>            console.log(this.name, 'Successfully disconnected!');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    catch (error) {</a:t>
            </a:r>
          </a:p>
          <a:p>
            <a:r>
              <a:rPr lang="en-US" altLang="ko-KR" sz="1050" dirty="0"/>
              <a:t>            console.log('Disconnect failed', </a:t>
            </a:r>
            <a:r>
              <a:rPr lang="en-US" altLang="ko-KR" sz="1050" dirty="0" err="1"/>
              <a:t>error.toString</a:t>
            </a:r>
            <a:r>
              <a:rPr lang="en-US" altLang="ko-KR" sz="1050" dirty="0"/>
              <a:t>())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}</a:t>
            </a:r>
          </a:p>
          <a:p>
            <a:r>
              <a:rPr lang="en-US" altLang="ko-KR" sz="1050" dirty="0"/>
              <a:t>};</a:t>
            </a:r>
          </a:p>
          <a:p>
            <a:endParaRPr lang="en-US" altLang="ko-KR" sz="1050" dirty="0"/>
          </a:p>
          <a:p>
            <a:r>
              <a:rPr lang="en-US" altLang="ko-KR" sz="1050" dirty="0" err="1"/>
              <a:t>createConnection</a:t>
            </a:r>
            <a:r>
              <a:rPr lang="en-US" altLang="ko-KR" sz="1050" dirty="0"/>
              <a:t>();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/* USER CODE */</a:t>
            </a:r>
          </a:p>
          <a:p>
            <a:r>
              <a:rPr lang="en-US" altLang="ko-KR" sz="1050" dirty="0" err="1"/>
              <a:t>setInterval</a:t>
            </a:r>
            <a:r>
              <a:rPr lang="en-US" altLang="ko-KR" sz="1050" dirty="0"/>
              <a:t>(() =&gt; {</a:t>
            </a:r>
          </a:p>
          <a:p>
            <a:r>
              <a:rPr lang="en-US" altLang="ko-KR" sz="1050" dirty="0"/>
              <a:t>    </a:t>
            </a:r>
            <a:r>
              <a:rPr lang="en-US" altLang="ko-KR" sz="1050" dirty="0" err="1"/>
              <a:t>pir.watch</a:t>
            </a:r>
            <a:r>
              <a:rPr lang="en-US" altLang="ko-KR" sz="1050" dirty="0"/>
              <a:t>(function(err, value) {</a:t>
            </a:r>
          </a:p>
          <a:p>
            <a:r>
              <a:rPr lang="en-US" altLang="ko-KR" sz="1050" dirty="0"/>
              <a:t>        if (value == 1) {</a:t>
            </a:r>
          </a:p>
          <a:p>
            <a:r>
              <a:rPr lang="en-US" altLang="ko-KR" sz="1050" dirty="0"/>
              <a:t>            console.log('Intruder alert');</a:t>
            </a:r>
          </a:p>
          <a:p>
            <a:r>
              <a:rPr lang="en-US" altLang="ko-KR" sz="1050" dirty="0"/>
              <a:t>        } else {</a:t>
            </a:r>
          </a:p>
          <a:p>
            <a:r>
              <a:rPr lang="en-US" altLang="ko-KR" sz="1050" dirty="0"/>
              <a:t>            console.log('Intruder gone');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doPublish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sendDataTopic</a:t>
            </a:r>
            <a:r>
              <a:rPr lang="en-US" altLang="ko-KR" sz="1050" dirty="0"/>
              <a:t>['pir'], </a:t>
            </a:r>
            <a:r>
              <a:rPr lang="en-US" altLang="ko-KR" sz="1050" dirty="0" err="1"/>
              <a:t>value.toFixed</a:t>
            </a:r>
            <a:r>
              <a:rPr lang="en-US" altLang="ko-KR" sz="1050" dirty="0"/>
              <a:t>(2).</a:t>
            </a:r>
            <a:r>
              <a:rPr lang="en-US" altLang="ko-KR" sz="1050" dirty="0" err="1"/>
              <a:t>toString</a:t>
            </a:r>
            <a:r>
              <a:rPr lang="en-US" altLang="ko-KR" sz="1050" dirty="0"/>
              <a:t>());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});</a:t>
            </a:r>
          </a:p>
          <a:p>
            <a:r>
              <a:rPr lang="en-US" altLang="ko-KR" sz="1050" dirty="0"/>
              <a:t>}, 3000);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0599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9E739-6831-673A-717B-69B7864E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9B567-05B6-142C-CC79-9FBCCF7E3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규모가 작은 </a:t>
            </a:r>
            <a:r>
              <a:rPr lang="en-US" altLang="ko-KR" dirty="0"/>
              <a:t>&amp;Cube </a:t>
            </a:r>
            <a:r>
              <a:rPr lang="ko-KR" altLang="en-US" dirty="0" err="1"/>
              <a:t>카모마일은</a:t>
            </a:r>
            <a:r>
              <a:rPr lang="ko-KR" altLang="en-US" dirty="0"/>
              <a:t> 자원관리자</a:t>
            </a:r>
            <a:r>
              <a:rPr lang="en-US" altLang="ko-KR" dirty="0"/>
              <a:t>, </a:t>
            </a:r>
            <a:r>
              <a:rPr lang="ko-KR" altLang="en-US" dirty="0"/>
              <a:t>보안관리자</a:t>
            </a:r>
            <a:r>
              <a:rPr lang="en-US" altLang="ko-KR" dirty="0"/>
              <a:t>, </a:t>
            </a:r>
            <a:r>
              <a:rPr lang="ko-KR" altLang="en-US" dirty="0"/>
              <a:t>통신관리자</a:t>
            </a:r>
            <a:r>
              <a:rPr lang="en-US" altLang="ko-KR" dirty="0"/>
              <a:t>, </a:t>
            </a:r>
            <a:r>
              <a:rPr lang="ko-KR" altLang="en-US" dirty="0"/>
              <a:t>사물관리자</a:t>
            </a:r>
            <a:r>
              <a:rPr lang="en-US" altLang="ko-KR" dirty="0"/>
              <a:t>, </a:t>
            </a:r>
            <a:r>
              <a:rPr lang="ko-KR" altLang="en-US" dirty="0"/>
              <a:t>장치관리자 등 </a:t>
            </a:r>
            <a:r>
              <a:rPr lang="en-US" altLang="ko-KR" dirty="0"/>
              <a:t>5</a:t>
            </a:r>
            <a:r>
              <a:rPr lang="ko-KR" altLang="en-US" dirty="0"/>
              <a:t>개의 코어로 이루어져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마이크로서버와</a:t>
            </a:r>
            <a:r>
              <a:rPr lang="ko-KR" altLang="en-US" dirty="0"/>
              <a:t> </a:t>
            </a:r>
            <a:r>
              <a:rPr lang="en-US" altLang="ko-KR" dirty="0"/>
              <a:t>Contiki</a:t>
            </a:r>
            <a:r>
              <a:rPr lang="ko-KR" altLang="en-US" dirty="0"/>
              <a:t>로 구성되어 있다</a:t>
            </a:r>
            <a:r>
              <a:rPr lang="en-US" altLang="ko-KR" dirty="0"/>
              <a:t>. </a:t>
            </a:r>
            <a:r>
              <a:rPr lang="ko-KR" altLang="en-US" dirty="0"/>
              <a:t>지원 디바이스는 </a:t>
            </a:r>
            <a:r>
              <a:rPr lang="en-US" altLang="ko-KR" dirty="0"/>
              <a:t>CoAP 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7203C28-0E55-3AE6-47C7-F798E66F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88840"/>
            <a:ext cx="88201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2872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754DE-5BA7-77E3-B765-E062AD45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9720A-9BB0-F1BC-4E80-63F46648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코드를 입력하여 </a:t>
            </a:r>
            <a:r>
              <a:rPr lang="en-US" altLang="ko-KR" dirty="0"/>
              <a:t>tas_PIR.js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  <a:p>
            <a:pPr lvl="1"/>
            <a:r>
              <a:rPr lang="en-US" altLang="ko-KR" dirty="0"/>
              <a:t>$ node tas_PIR.js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PIR </a:t>
            </a:r>
            <a:r>
              <a:rPr lang="ko-KR" altLang="en-US" dirty="0"/>
              <a:t>센서 앞에 손을 움직여서 움직임을 감지한 결과를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33154-280E-BDEC-B77C-95742FFA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939286"/>
            <a:ext cx="4320480" cy="1660592"/>
          </a:xfrm>
          <a:prstGeom prst="rect">
            <a:avLst/>
          </a:prstGeom>
        </p:spPr>
      </p:pic>
      <p:pic>
        <p:nvPicPr>
          <p:cNvPr id="7" name="Picture 2" descr="Raspberry Pi 4 Model B 4GB : FLUTON">
            <a:extLst>
              <a:ext uri="{FF2B5EF4-FFF2-40B4-BE49-F238E27FC236}">
                <a16:creationId xmlns:a16="http://schemas.microsoft.com/office/drawing/2014/main" id="{BACBEE16-32A6-9429-2D37-81A21B307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 rot="5400000">
            <a:off x="2468351" y="4600119"/>
            <a:ext cx="2102948" cy="155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ow HC-SR501 PIR Sensor Works &amp; How To Interface It With Arduino">
            <a:extLst>
              <a:ext uri="{FF2B5EF4-FFF2-40B4-BE49-F238E27FC236}">
                <a16:creationId xmlns:a16="http://schemas.microsoft.com/office/drawing/2014/main" id="{3FB410A7-4D06-4C82-E8B8-469CF9A7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8" r="18583" b="39039"/>
          <a:stretch/>
        </p:blipFill>
        <p:spPr bwMode="auto">
          <a:xfrm rot="5400000">
            <a:off x="5062968" y="4684438"/>
            <a:ext cx="1496648" cy="13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75E8F0-DDFC-0224-BF76-E31F84DD785C}"/>
              </a:ext>
            </a:extLst>
          </p:cNvPr>
          <p:cNvCxnSpPr>
            <a:cxnSpLocks/>
            <a:stCxn id="7" idx="0"/>
            <a:endCxn id="14" idx="2"/>
          </p:cNvCxnSpPr>
          <p:nvPr/>
        </p:nvCxnSpPr>
        <p:spPr>
          <a:xfrm flipV="1">
            <a:off x="4297628" y="5374220"/>
            <a:ext cx="823882" cy="3702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손바닥 일러스트 PNG, AI 저작권 없는 무료 다운로드 (2023년) - 리틀딥">
            <a:extLst>
              <a:ext uri="{FF2B5EF4-FFF2-40B4-BE49-F238E27FC236}">
                <a16:creationId xmlns:a16="http://schemas.microsoft.com/office/drawing/2014/main" id="{4C5BEBEF-07A9-BAB0-5F23-2198DB104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9" t="19839" r="28325" b="22784"/>
          <a:stretch/>
        </p:blipFill>
        <p:spPr bwMode="auto">
          <a:xfrm rot="16200000">
            <a:off x="5788312" y="4547847"/>
            <a:ext cx="1425524" cy="158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7300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05E16-A760-9B58-D5E6-D4A60BC3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A3AA6-EF4B-DD12-F548-FBB1B7D5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Freeboard</a:t>
            </a:r>
            <a:r>
              <a:rPr lang="ko-KR" altLang="en-US" dirty="0"/>
              <a:t>에 다음과 같이 </a:t>
            </a:r>
            <a:r>
              <a:rPr lang="en-US" altLang="ko-KR" dirty="0" err="1"/>
              <a:t>Datasource</a:t>
            </a:r>
            <a:r>
              <a:rPr lang="ko-KR" altLang="en-US" dirty="0"/>
              <a:t>를 등록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F98E7-59D4-399B-9FC6-E9141128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19" y="1772816"/>
            <a:ext cx="634096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562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08DDB-AD0D-8AAF-C9C2-3973E9F2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C763A-3F44-F4B8-4CF0-4DE73377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Freeboard</a:t>
            </a:r>
            <a:r>
              <a:rPr lang="ko-KR" altLang="en-US" dirty="0"/>
              <a:t>에 다음과 같이 </a:t>
            </a:r>
            <a:r>
              <a:rPr lang="en-US" altLang="ko-KR" dirty="0"/>
              <a:t>Widget</a:t>
            </a:r>
            <a:r>
              <a:rPr lang="ko-KR" altLang="en-US" dirty="0"/>
              <a:t>을 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10705A-B205-0589-7B17-AAC08268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59225"/>
            <a:ext cx="6336704" cy="303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87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F5D4E-44C0-8118-71B3-C2B25852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</a:t>
            </a:r>
            <a:r>
              <a:rPr lang="ko-KR" altLang="en-US" dirty="0"/>
              <a:t>센서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6087A-6196-D5C9-253B-3CF48DB3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Freeboard</a:t>
            </a:r>
            <a:r>
              <a:rPr lang="ko-KR" altLang="en-US" dirty="0"/>
              <a:t>가 </a:t>
            </a:r>
            <a:r>
              <a:rPr lang="en-US" altLang="ko-KR" dirty="0"/>
              <a:t>Mobius</a:t>
            </a:r>
            <a:r>
              <a:rPr lang="ko-KR" altLang="en-US" dirty="0"/>
              <a:t>로부터 </a:t>
            </a:r>
            <a:r>
              <a:rPr lang="en-US" altLang="ko-KR" dirty="0"/>
              <a:t>PIR </a:t>
            </a:r>
            <a:r>
              <a:rPr lang="ko-KR" altLang="en-US" dirty="0"/>
              <a:t>센싱 결과를 읽어와서 출력하는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2DE6E-DDA7-92EE-556B-8D2B0AC6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60848"/>
            <a:ext cx="7200800" cy="29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28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F8443-B3A1-BB7D-A5D4-523C98B5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F168-366A-A177-5F0B-51D456104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led_ctl.js </a:t>
            </a:r>
            <a:r>
              <a:rPr lang="ko-KR" altLang="en-US" dirty="0"/>
              <a:t>파일을 작성</a:t>
            </a:r>
            <a:endParaRPr lang="en-US" altLang="ko-KR" dirty="0"/>
          </a:p>
          <a:p>
            <a:pPr lvl="1"/>
            <a:r>
              <a:rPr lang="en-US" altLang="ko-KR" dirty="0"/>
              <a:t>$ cd ~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led</a:t>
            </a:r>
          </a:p>
          <a:p>
            <a:pPr lvl="1"/>
            <a:r>
              <a:rPr lang="en-US" altLang="ko-KR" dirty="0"/>
              <a:t>$ cd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</a:p>
          <a:p>
            <a:pPr lvl="1"/>
            <a:r>
              <a:rPr lang="en-US" altLang="ko-KR" dirty="0"/>
              <a:t>$ nano led_ctl.js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3438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C322C-9D37-CCBF-F04A-B65B94C5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led_ctl.js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D9F05-6AE7-5D43-E3FD-D16E6B270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B9D06-CFCB-ADF3-1A55-7C63DEAA12EF}"/>
              </a:ext>
            </a:extLst>
          </p:cNvPr>
          <p:cNvSpPr txBox="1"/>
          <p:nvPr/>
        </p:nvSpPr>
        <p:spPr>
          <a:xfrm>
            <a:off x="539552" y="1340768"/>
            <a:ext cx="7992888" cy="4401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short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short-uuid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querystring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querystring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post_data</a:t>
            </a:r>
            <a:r>
              <a:rPr lang="ko-KR" altLang="en-US" sz="1400" dirty="0"/>
              <a:t> = "{\"m2m:cin\": {\"</a:t>
            </a:r>
            <a:r>
              <a:rPr lang="ko-KR" altLang="en-US" sz="1400" dirty="0" err="1"/>
              <a:t>con</a:t>
            </a:r>
            <a:r>
              <a:rPr lang="ko-KR" altLang="en-US" sz="1400" dirty="0"/>
              <a:t>\": \""+</a:t>
            </a:r>
            <a:r>
              <a:rPr lang="ko-KR" altLang="en-US" sz="1400" dirty="0" err="1"/>
              <a:t>process.argv</a:t>
            </a:r>
            <a:r>
              <a:rPr lang="ko-KR" altLang="en-US" sz="1400" dirty="0"/>
              <a:t>[2]+"\"}}";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method</a:t>
            </a:r>
            <a:r>
              <a:rPr lang="ko-KR" altLang="en-US" sz="1400" dirty="0"/>
              <a:t>": "POST",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hostname</a:t>
            </a:r>
            <a:r>
              <a:rPr lang="ko-KR" altLang="en-US" sz="1400" dirty="0"/>
              <a:t>": "192.168.35.</a:t>
            </a:r>
            <a:r>
              <a:rPr lang="en-US" altLang="ko-KR" sz="1400" dirty="0"/>
              <a:t>17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": "7579",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": "/</a:t>
            </a:r>
            <a:r>
              <a:rPr lang="ko-KR" altLang="en-US" sz="1400" dirty="0" err="1"/>
              <a:t>Mobius</a:t>
            </a:r>
            <a:r>
              <a:rPr lang="ko-KR" altLang="en-US" sz="1400" dirty="0"/>
              <a:t>/KETI3_DEMO/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headers</a:t>
            </a:r>
            <a:r>
              <a:rPr lang="ko-KR" altLang="en-US" sz="1400" dirty="0"/>
              <a:t>": {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Accept</a:t>
            </a:r>
            <a:r>
              <a:rPr lang="ko-KR" altLang="en-US" sz="1400" dirty="0"/>
              <a:t>": "</a:t>
            </a:r>
            <a:r>
              <a:rPr lang="ko-KR" altLang="en-US" sz="1400" dirty="0" err="1"/>
              <a:t>application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json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  "X-M2M-RI": "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"+</a:t>
            </a:r>
            <a:r>
              <a:rPr lang="ko-KR" altLang="en-US" sz="1400" dirty="0" err="1"/>
              <a:t>short.generate</a:t>
            </a:r>
            <a:r>
              <a:rPr lang="ko-KR" altLang="en-US" sz="1400" dirty="0"/>
              <a:t>(10),</a:t>
            </a:r>
          </a:p>
          <a:p>
            <a:r>
              <a:rPr lang="ko-KR" altLang="en-US" sz="1400" dirty="0"/>
              <a:t>    "X-M2M-Origin": "/SKETI3_DEMO",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Content-Type</a:t>
            </a:r>
            <a:r>
              <a:rPr lang="ko-KR" altLang="en-US" sz="1400" dirty="0"/>
              <a:t>": "</a:t>
            </a:r>
            <a:r>
              <a:rPr lang="ko-KR" altLang="en-US" sz="1400" dirty="0" err="1"/>
              <a:t>application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json;ty</a:t>
            </a:r>
            <a:r>
              <a:rPr lang="ko-KR" altLang="en-US" sz="1400" dirty="0"/>
              <a:t>=4",</a:t>
            </a:r>
          </a:p>
          <a:p>
            <a:r>
              <a:rPr lang="ko-KR" altLang="en-US" sz="1400" dirty="0"/>
              <a:t>    '</a:t>
            </a:r>
            <a:r>
              <a:rPr lang="ko-KR" altLang="en-US" sz="1400" dirty="0" err="1"/>
              <a:t>Content-Length</a:t>
            </a:r>
            <a:r>
              <a:rPr lang="ko-KR" altLang="en-US" sz="1400" dirty="0"/>
              <a:t>': </a:t>
            </a:r>
            <a:r>
              <a:rPr lang="ko-KR" altLang="en-US" sz="1400" dirty="0" err="1"/>
              <a:t>Buffer.byteLength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post_data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94821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F8443-B3A1-BB7D-A5D4-523C98B5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led_ctl.js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F168-366A-A177-5F0B-51D456104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C5591-39FF-828A-60DA-1EA650293AF3}"/>
              </a:ext>
            </a:extLst>
          </p:cNvPr>
          <p:cNvSpPr txBox="1"/>
          <p:nvPr/>
        </p:nvSpPr>
        <p:spPr>
          <a:xfrm>
            <a:off x="539552" y="1340768"/>
            <a:ext cx="7992888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function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= '';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+= 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});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end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received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:");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});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postreq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http.request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postreq.write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post_data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 err="1"/>
              <a:t>postreq.end</a:t>
            </a:r>
            <a:r>
              <a:rPr lang="ko-KR" alt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36001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129BC-38C8-8877-9CB6-7ECAEA9A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31111-A1B3-820C-AAFB-221D833D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led_ctl.js </a:t>
            </a:r>
            <a:r>
              <a:rPr lang="ko-KR" altLang="en-US" dirty="0"/>
              <a:t>파일을 실행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 short-</a:t>
            </a:r>
            <a:r>
              <a:rPr lang="en-US" altLang="ko-KR" dirty="0" err="1"/>
              <a:t>uuid</a:t>
            </a:r>
            <a:r>
              <a:rPr lang="en-US" altLang="ko-KR" dirty="0"/>
              <a:t> </a:t>
            </a:r>
            <a:r>
              <a:rPr lang="en-US" altLang="ko-KR" dirty="0" err="1"/>
              <a:t>onoff</a:t>
            </a:r>
            <a:endParaRPr lang="en-US" altLang="ko-KR" dirty="0"/>
          </a:p>
          <a:p>
            <a:pPr lvl="1"/>
            <a:r>
              <a:rPr lang="en-US" altLang="ko-KR" dirty="0"/>
              <a:t>node led_ctl.js 1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led_ctl.js </a:t>
            </a:r>
            <a:r>
              <a:rPr lang="ko-KR" altLang="en-US" dirty="0"/>
              <a:t>실행 시 </a:t>
            </a:r>
            <a:r>
              <a:rPr lang="en-US" altLang="ko-KR" dirty="0"/>
              <a:t>1</a:t>
            </a:r>
            <a:r>
              <a:rPr lang="ko-KR" altLang="en-US" dirty="0"/>
              <a:t>을 입력하면 </a:t>
            </a:r>
            <a:r>
              <a:rPr lang="en-US" altLang="ko-KR" dirty="0"/>
              <a:t>Mobius </a:t>
            </a:r>
            <a:r>
              <a:rPr lang="ko-KR" altLang="en-US" dirty="0"/>
              <a:t>서버의 </a:t>
            </a:r>
            <a:r>
              <a:rPr lang="en-US" altLang="ko-KR" dirty="0" err="1"/>
              <a:t>cnt</a:t>
            </a:r>
            <a:r>
              <a:rPr lang="en-US" altLang="ko-KR" dirty="0"/>
              <a:t> led</a:t>
            </a:r>
            <a:r>
              <a:rPr lang="ko-KR" altLang="en-US" dirty="0"/>
              <a:t>에 </a:t>
            </a:r>
            <a:r>
              <a:rPr lang="en-US" altLang="ko-KR" dirty="0" err="1"/>
              <a:t>cin</a:t>
            </a:r>
            <a:r>
              <a:rPr lang="en-US" altLang="ko-KR" dirty="0"/>
              <a:t> 1</a:t>
            </a:r>
            <a:r>
              <a:rPr lang="ko-KR" altLang="en-US" dirty="0"/>
              <a:t>을 전달하고</a:t>
            </a:r>
            <a:r>
              <a:rPr lang="en-US" altLang="ko-KR" dirty="0"/>
              <a:t>, 2</a:t>
            </a:r>
            <a:r>
              <a:rPr lang="ko-KR" altLang="en-US" dirty="0"/>
              <a:t>를 입력하면 </a:t>
            </a:r>
            <a:r>
              <a:rPr lang="en-US" altLang="ko-KR" dirty="0" err="1"/>
              <a:t>cnd</a:t>
            </a:r>
            <a:r>
              <a:rPr lang="en-US" altLang="ko-KR" dirty="0"/>
              <a:t> led</a:t>
            </a:r>
            <a:r>
              <a:rPr lang="ko-KR" altLang="en-US" dirty="0"/>
              <a:t>에 </a:t>
            </a:r>
            <a:r>
              <a:rPr lang="en-US" altLang="ko-KR" dirty="0" err="1"/>
              <a:t>cin</a:t>
            </a:r>
            <a:r>
              <a:rPr lang="en-US" altLang="ko-KR" dirty="0"/>
              <a:t> 2</a:t>
            </a:r>
            <a:r>
              <a:rPr lang="ko-KR" altLang="en-US" dirty="0"/>
              <a:t>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그림과 같이 </a:t>
            </a:r>
            <a:r>
              <a:rPr lang="en-US" altLang="ko-KR" dirty="0"/>
              <a:t>Resource Monitor</a:t>
            </a:r>
            <a:r>
              <a:rPr lang="ko-KR" altLang="en-US" dirty="0"/>
              <a:t>를 통해 </a:t>
            </a: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2</a:t>
            </a:r>
            <a:r>
              <a:rPr lang="ko-KR" altLang="en-US" dirty="0"/>
              <a:t>가 전달된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0E31DB-048C-3314-930E-EB5A7C0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6239746" cy="714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FCA694-F7DF-493F-F756-4CD0A43C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669" y="4218183"/>
            <a:ext cx="4990662" cy="2422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62302A-346F-8F2B-B2A7-1C4B251A5C0C}"/>
              </a:ext>
            </a:extLst>
          </p:cNvPr>
          <p:cNvSpPr/>
          <p:nvPr/>
        </p:nvSpPr>
        <p:spPr>
          <a:xfrm>
            <a:off x="5076056" y="5197438"/>
            <a:ext cx="1728192" cy="4638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240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67231-56BA-2365-7EFE-581B60D1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79AE9-87DE-8461-EE1C-7E9681C81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led_onoff.js </a:t>
            </a:r>
            <a:r>
              <a:rPr lang="ko-KR" altLang="en-US" dirty="0"/>
              <a:t>파일을 작성</a:t>
            </a:r>
            <a:endParaRPr lang="en-US" altLang="ko-KR" dirty="0"/>
          </a:p>
          <a:p>
            <a:pPr lvl="1"/>
            <a:r>
              <a:rPr lang="en-US" altLang="ko-KR" dirty="0"/>
              <a:t>nano led_onoff.js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3962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768F9-67C5-6D86-37A8-335C975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led_onoff.js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8B170-AE88-244E-C85D-5FB28751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4C26-8C55-A3ED-2578-870A9E0BDE96}"/>
              </a:ext>
            </a:extLst>
          </p:cNvPr>
          <p:cNvSpPr txBox="1"/>
          <p:nvPr/>
        </p:nvSpPr>
        <p:spPr>
          <a:xfrm>
            <a:off x="299686" y="1412776"/>
            <a:ext cx="3815114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short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short-uuid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http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let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onoff</a:t>
            </a:r>
            <a:r>
              <a:rPr lang="ko-KR" altLang="en-US" sz="1400" dirty="0"/>
              <a:t>').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 = {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method</a:t>
            </a:r>
            <a:r>
              <a:rPr lang="ko-KR" altLang="en-US" sz="1400" dirty="0"/>
              <a:t>": "GET",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hostname</a:t>
            </a:r>
            <a:r>
              <a:rPr lang="ko-KR" altLang="en-US" sz="1400" dirty="0"/>
              <a:t>": "192.168.35.</a:t>
            </a:r>
            <a:r>
              <a:rPr lang="en-US" altLang="ko-KR" sz="1400" dirty="0"/>
              <a:t>17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": "7579",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": "/</a:t>
            </a:r>
            <a:r>
              <a:rPr lang="ko-KR" altLang="en-US" sz="1400" dirty="0" err="1"/>
              <a:t>Mobius</a:t>
            </a:r>
            <a:r>
              <a:rPr lang="ko-KR" altLang="en-US" sz="1400" dirty="0"/>
              <a:t>/KETI3_DEMO/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la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"</a:t>
            </a:r>
            <a:r>
              <a:rPr lang="ko-KR" altLang="en-US" sz="1400" dirty="0" err="1"/>
              <a:t>headers</a:t>
            </a:r>
            <a:r>
              <a:rPr lang="ko-KR" altLang="en-US" sz="1400" dirty="0"/>
              <a:t>": {</a:t>
            </a:r>
          </a:p>
          <a:p>
            <a:r>
              <a:rPr lang="ko-KR" altLang="en-US" sz="1400" dirty="0"/>
              <a:t>    "</a:t>
            </a:r>
            <a:r>
              <a:rPr lang="ko-KR" altLang="en-US" sz="1400" dirty="0" err="1"/>
              <a:t>Accept</a:t>
            </a:r>
            <a:r>
              <a:rPr lang="ko-KR" altLang="en-US" sz="1400" dirty="0"/>
              <a:t>": "</a:t>
            </a:r>
            <a:r>
              <a:rPr lang="ko-KR" altLang="en-US" sz="1400" dirty="0" err="1"/>
              <a:t>application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json</a:t>
            </a:r>
            <a:r>
              <a:rPr lang="ko-KR" altLang="en-US" sz="1400" dirty="0"/>
              <a:t>",</a:t>
            </a:r>
          </a:p>
          <a:p>
            <a:r>
              <a:rPr lang="ko-KR" altLang="en-US" sz="1400" dirty="0"/>
              <a:t>    "X-M2M-RI": "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"+</a:t>
            </a:r>
            <a:r>
              <a:rPr lang="ko-KR" altLang="en-US" sz="1400" dirty="0" err="1"/>
              <a:t>short.generate</a:t>
            </a:r>
            <a:r>
              <a:rPr lang="ko-KR" altLang="en-US" sz="1400" dirty="0"/>
              <a:t>(10),</a:t>
            </a:r>
          </a:p>
          <a:p>
            <a:r>
              <a:rPr lang="ko-KR" altLang="en-US" sz="1400" dirty="0"/>
              <a:t>    "X-M2M-Origin": "/SKETI3_DEMO"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let</a:t>
            </a:r>
            <a:r>
              <a:rPr lang="ko-KR" altLang="en-US" sz="1400" dirty="0"/>
              <a:t> LED1 = 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(17, '</a:t>
            </a:r>
            <a:r>
              <a:rPr lang="ko-KR" altLang="en-US" sz="1400" dirty="0" err="1"/>
              <a:t>out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let</a:t>
            </a:r>
            <a:r>
              <a:rPr lang="ko-KR" altLang="en-US" sz="1400" dirty="0"/>
              <a:t> LED2 = 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Gpio</a:t>
            </a:r>
            <a:r>
              <a:rPr lang="ko-KR" altLang="en-US" sz="1400" dirty="0"/>
              <a:t>(18, '</a:t>
            </a:r>
            <a:r>
              <a:rPr lang="ko-KR" altLang="en-US" sz="1400" dirty="0" err="1"/>
              <a:t>out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function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= '';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data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 += </a:t>
            </a:r>
            <a:r>
              <a:rPr lang="ko-KR" altLang="en-US" sz="1400" dirty="0" err="1"/>
              <a:t>chunk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603FF-1125-3B66-A371-B30CF6094089}"/>
              </a:ext>
            </a:extLst>
          </p:cNvPr>
          <p:cNvSpPr txBox="1"/>
          <p:nvPr/>
        </p:nvSpPr>
        <p:spPr>
          <a:xfrm>
            <a:off x="4392488" y="1412776"/>
            <a:ext cx="4572000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response.on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end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 ()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json_obj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JSON.parse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serverData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json_obj</a:t>
            </a:r>
            <a:r>
              <a:rPr lang="ko-KR" altLang="en-US" sz="1400" dirty="0"/>
              <a:t>['m2m:cin']['</a:t>
            </a:r>
            <a:r>
              <a:rPr lang="ko-KR" altLang="en-US" sz="1400" dirty="0" err="1"/>
              <a:t>con</a:t>
            </a:r>
            <a:r>
              <a:rPr lang="ko-KR" altLang="en-US" sz="1400" dirty="0"/>
              <a:t>']);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led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value</a:t>
            </a:r>
            <a:r>
              <a:rPr lang="ko-KR" altLang="en-US" sz="1400" dirty="0"/>
              <a:t>: "+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==1){</a:t>
            </a:r>
          </a:p>
          <a:p>
            <a:r>
              <a:rPr lang="ko-KR" altLang="en-US" sz="1400" dirty="0"/>
              <a:t>      LED1.writeSync(1);</a:t>
            </a:r>
          </a:p>
          <a:p>
            <a:r>
              <a:rPr lang="ko-KR" altLang="en-US" sz="1400" dirty="0"/>
              <a:t>      LED2.writeSync(0);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led_value</a:t>
            </a:r>
            <a:r>
              <a:rPr lang="ko-KR" altLang="en-US" sz="1400" dirty="0"/>
              <a:t>==2){</a:t>
            </a:r>
          </a:p>
          <a:p>
            <a:r>
              <a:rPr lang="ko-KR" altLang="en-US" sz="1400" dirty="0"/>
              <a:t>      LED1.writeSync(0);</a:t>
            </a:r>
          </a:p>
          <a:p>
            <a:r>
              <a:rPr lang="ko-KR" altLang="en-US" sz="1400" dirty="0"/>
              <a:t>      LED2.writeSync(1);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  LED1.writeSync(0);</a:t>
            </a:r>
          </a:p>
          <a:p>
            <a:r>
              <a:rPr lang="ko-KR" altLang="en-US" sz="1400" dirty="0"/>
              <a:t>      LED2.writeSync(0);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});</a:t>
            </a:r>
          </a:p>
          <a:p>
            <a:r>
              <a:rPr lang="ko-KR" altLang="en-US" sz="1400" dirty="0"/>
              <a:t>}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http.request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options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function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handleResponse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response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}).</a:t>
            </a:r>
            <a:r>
              <a:rPr lang="ko-KR" altLang="en-US" sz="1400" dirty="0" err="1"/>
              <a:t>end</a:t>
            </a:r>
            <a:r>
              <a:rPr lang="ko-KR" altLang="en-US" sz="1400" dirty="0"/>
              <a:t>();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906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8146A-C5BC-C63C-8DD2-1C8AE1AF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09A31-9A96-5096-44FD-D42DB932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모비우스</a:t>
            </a:r>
            <a:r>
              <a:rPr lang="ko-KR" altLang="en-US" dirty="0"/>
              <a:t> 플랫폼은 </a:t>
            </a:r>
            <a:r>
              <a:rPr lang="en-US" altLang="ko-KR" dirty="0"/>
              <a:t>MQTT </a:t>
            </a:r>
            <a:r>
              <a:rPr lang="ko-KR" altLang="en-US" dirty="0"/>
              <a:t>프로토콜을 사용하여 디바이스와 단말이 연동을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경량의 </a:t>
            </a:r>
            <a:r>
              <a:rPr lang="ko-KR" altLang="en-US" dirty="0" err="1"/>
              <a:t>카모마일</a:t>
            </a:r>
            <a:r>
              <a:rPr lang="ko-KR" altLang="en-US" dirty="0"/>
              <a:t> 버전은 </a:t>
            </a:r>
            <a:r>
              <a:rPr lang="ko-KR" altLang="en-US" dirty="0" err="1"/>
              <a:t>모비우스</a:t>
            </a:r>
            <a:r>
              <a:rPr lang="ko-KR" altLang="en-US" dirty="0"/>
              <a:t> 외에 </a:t>
            </a:r>
            <a:r>
              <a:rPr lang="en-US" altLang="ko-KR" dirty="0"/>
              <a:t>CoAP</a:t>
            </a:r>
            <a:r>
              <a:rPr lang="ko-KR" altLang="en-US" dirty="0"/>
              <a:t>를 사용하는 다른 서비스 플랫폼과 호환될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그림에서 </a:t>
            </a:r>
            <a:r>
              <a:rPr lang="ko-KR" altLang="en-US" dirty="0" err="1"/>
              <a:t>엔큐브</a:t>
            </a:r>
            <a:r>
              <a:rPr lang="ko-KR" altLang="en-US" dirty="0"/>
              <a:t> </a:t>
            </a:r>
            <a:r>
              <a:rPr lang="ko-KR" altLang="en-US" dirty="0" err="1"/>
              <a:t>로즈마리</a:t>
            </a:r>
            <a:r>
              <a:rPr lang="ko-KR" altLang="en-US" dirty="0"/>
              <a:t> 플랫폼은 </a:t>
            </a:r>
            <a:r>
              <a:rPr lang="en-US" altLang="ko-KR" dirty="0"/>
              <a:t>CoAP</a:t>
            </a:r>
            <a:r>
              <a:rPr lang="ko-KR" altLang="en-US" dirty="0"/>
              <a:t>와 </a:t>
            </a:r>
            <a:r>
              <a:rPr lang="en-US" altLang="ko-KR" dirty="0"/>
              <a:t>MQTT</a:t>
            </a:r>
            <a:r>
              <a:rPr lang="ko-KR" altLang="en-US" dirty="0"/>
              <a:t>의 게이트웨이 역할을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B6D26BF-E75B-560E-9F75-EA0AC597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344816" cy="419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28249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C3B8-44F3-2D71-7ACE-DDADBC61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제어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40808-BB31-765B-969D-50F0F6C3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led_onoff.js</a:t>
            </a:r>
            <a:r>
              <a:rPr lang="ko-KR" altLang="en-US" dirty="0"/>
              <a:t>를 실행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$ node led_onoff.js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Mobius</a:t>
            </a:r>
            <a:r>
              <a:rPr lang="ko-KR" altLang="en-US" dirty="0"/>
              <a:t>로부터 현재 </a:t>
            </a:r>
            <a:r>
              <a:rPr lang="en-US" altLang="ko-KR" dirty="0"/>
              <a:t>led value</a:t>
            </a:r>
            <a:r>
              <a:rPr lang="ko-KR" altLang="en-US" dirty="0"/>
              <a:t>를 읽어와서 </a:t>
            </a:r>
            <a:r>
              <a:rPr lang="en-US" altLang="ko-KR" dirty="0"/>
              <a:t>LED</a:t>
            </a:r>
            <a:r>
              <a:rPr lang="ko-KR" altLang="en-US" dirty="0"/>
              <a:t>를 점등하는 것을 확인</a:t>
            </a:r>
            <a:endParaRPr lang="en-US" altLang="ko-KR" dirty="0"/>
          </a:p>
          <a:p>
            <a:pPr lvl="1"/>
            <a:r>
              <a:rPr lang="en-US" altLang="ko-KR" dirty="0"/>
              <a:t>led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이라면 빨간색 </a:t>
            </a:r>
            <a:r>
              <a:rPr lang="en-US" altLang="ko-KR" dirty="0"/>
              <a:t>LED</a:t>
            </a:r>
            <a:r>
              <a:rPr lang="ko-KR" altLang="en-US" dirty="0"/>
              <a:t>를 점등</a:t>
            </a:r>
            <a:endParaRPr lang="en-US" altLang="ko-KR" dirty="0"/>
          </a:p>
          <a:p>
            <a:pPr lvl="1"/>
            <a:r>
              <a:rPr lang="en-US" altLang="ko-KR" dirty="0"/>
              <a:t>led value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라면 초록색 </a:t>
            </a:r>
            <a:r>
              <a:rPr lang="en-US" altLang="ko-KR" dirty="0"/>
              <a:t>LED</a:t>
            </a:r>
            <a:r>
              <a:rPr lang="ko-KR" altLang="en-US" dirty="0"/>
              <a:t>를 점등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9D5567-8180-AA91-4B3C-8A10B2D0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95622"/>
            <a:ext cx="4105848" cy="295316"/>
          </a:xfrm>
          <a:prstGeom prst="rect">
            <a:avLst/>
          </a:prstGeom>
        </p:spPr>
      </p:pic>
      <p:pic>
        <p:nvPicPr>
          <p:cNvPr id="7" name="Picture 2" descr="Raspberry Pi 4 Model B 4GB : FLUTON">
            <a:extLst>
              <a:ext uri="{FF2B5EF4-FFF2-40B4-BE49-F238E27FC236}">
                <a16:creationId xmlns:a16="http://schemas.microsoft.com/office/drawing/2014/main" id="{D41DF023-E84C-0AA3-00CE-EF8C1F42A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2700" r="12201" b="20601"/>
          <a:stretch/>
        </p:blipFill>
        <p:spPr bwMode="auto">
          <a:xfrm rot="5400000">
            <a:off x="2666542" y="3714068"/>
            <a:ext cx="2190526" cy="16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ED - 나무위키">
            <a:extLst>
              <a:ext uri="{FF2B5EF4-FFF2-40B4-BE49-F238E27FC236}">
                <a16:creationId xmlns:a16="http://schemas.microsoft.com/office/drawing/2014/main" id="{231A10D2-7F08-C8E9-A08E-BE1F029E4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6875" r="88975" b="33981"/>
          <a:stretch/>
        </p:blipFill>
        <p:spPr bwMode="auto">
          <a:xfrm rot="5400000" flipH="1">
            <a:off x="5624768" y="3321702"/>
            <a:ext cx="422038" cy="10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ED - 나무위키">
            <a:extLst>
              <a:ext uri="{FF2B5EF4-FFF2-40B4-BE49-F238E27FC236}">
                <a16:creationId xmlns:a16="http://schemas.microsoft.com/office/drawing/2014/main" id="{793B64BA-D593-AB5C-C078-E50C7267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5680398" y="4647396"/>
            <a:ext cx="383672" cy="108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8D9DE5-A81F-0FCE-902F-AA8E23E771B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518014" y="3847387"/>
            <a:ext cx="792088" cy="37759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54E59B1-66F8-CA2F-6FA7-5F33AA9677F9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518014" y="4665202"/>
            <a:ext cx="809760" cy="526655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735ADBA-CA3D-BD16-3409-BB4B946FA346}"/>
              </a:ext>
            </a:extLst>
          </p:cNvPr>
          <p:cNvCxnSpPr/>
          <p:nvPr/>
        </p:nvCxnSpPr>
        <p:spPr>
          <a:xfrm flipV="1">
            <a:off x="6305187" y="3470404"/>
            <a:ext cx="288032" cy="20736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121D52-BD42-F0E8-3CC0-2A822C6ABCEA}"/>
              </a:ext>
            </a:extLst>
          </p:cNvPr>
          <p:cNvCxnSpPr>
            <a:cxnSpLocks/>
          </p:cNvCxnSpPr>
          <p:nvPr/>
        </p:nvCxnSpPr>
        <p:spPr>
          <a:xfrm>
            <a:off x="6346303" y="3847386"/>
            <a:ext cx="38593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9F8DF6D-D603-37D6-53F1-8BC35F9AB0FB}"/>
              </a:ext>
            </a:extLst>
          </p:cNvPr>
          <p:cNvCxnSpPr>
            <a:cxnSpLocks/>
          </p:cNvCxnSpPr>
          <p:nvPr/>
        </p:nvCxnSpPr>
        <p:spPr>
          <a:xfrm>
            <a:off x="6318251" y="4005617"/>
            <a:ext cx="274968" cy="21875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096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DF4DE-34F9-3244-65B0-23562E8B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6A524B-5E4A-A4BA-4451-8144229A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582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91C3CA-886E-36A5-4C6E-C5FE7D6C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앞서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5239FA-5301-E4A2-74CE-19CB71C1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실습환경은 </a:t>
            </a:r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Mobius </a:t>
            </a:r>
            <a:r>
              <a:rPr lang="ko-KR" altLang="en-US" dirty="0"/>
              <a:t>서버가 센서 및 </a:t>
            </a:r>
            <a:r>
              <a:rPr lang="ko-KR" altLang="en-US" dirty="0" err="1"/>
              <a:t>액츄에이터</a:t>
            </a:r>
            <a:r>
              <a:rPr lang="ko-KR" altLang="en-US" dirty="0"/>
              <a:t> 값을 전달하는 예제를 수행한다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우분투의 가상 온도계와 겹치는 부분이 있으므로 우분투에서 동작 중인 </a:t>
            </a:r>
            <a:r>
              <a:rPr lang="en-US" altLang="ko-KR" dirty="0"/>
              <a:t>oneM2M-Device_Simulator </a:t>
            </a:r>
            <a:r>
              <a:rPr lang="ko-KR" altLang="en-US" dirty="0"/>
              <a:t>를 종료한 후 진행한다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Mobius, </a:t>
            </a:r>
            <a:r>
              <a:rPr lang="en-US" altLang="ko-KR" dirty="0" err="1"/>
              <a:t>FreeBoard</a:t>
            </a:r>
            <a:r>
              <a:rPr lang="en-US" altLang="ko-KR" dirty="0"/>
              <a:t>, Mobius-Open Platform</a:t>
            </a:r>
            <a:r>
              <a:rPr lang="ko-KR" altLang="en-US" dirty="0"/>
              <a:t>이 설치 완료된 상태에서 본 과정을 수행해야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0408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F1E1B-E4E4-2ECA-9294-BBB8EF13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센서</a:t>
            </a:r>
            <a:r>
              <a:rPr lang="en-US" altLang="ko-KR" dirty="0"/>
              <a:t>/</a:t>
            </a:r>
            <a:r>
              <a:rPr lang="ko-KR" altLang="en-US" dirty="0" err="1"/>
              <a:t>액츄에이터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9B9D-F4C1-5D4F-CA37-8B8AEFF49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ko-KR" altLang="en-US" dirty="0" err="1"/>
              <a:t>아두이노와</a:t>
            </a:r>
            <a:r>
              <a:rPr lang="ko-KR" altLang="en-US" dirty="0"/>
              <a:t> 센서를 연결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697F19-F7FB-66AE-D38E-01A2349F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57610" y="3895875"/>
            <a:ext cx="4977981" cy="2112504"/>
          </a:xfrm>
          <a:prstGeom prst="rect">
            <a:avLst/>
          </a:prstGeom>
        </p:spPr>
      </p:pic>
      <p:pic>
        <p:nvPicPr>
          <p:cNvPr id="28" name="Picture 6" descr="LED - 나무위키">
            <a:extLst>
              <a:ext uri="{FF2B5EF4-FFF2-40B4-BE49-F238E27FC236}">
                <a16:creationId xmlns:a16="http://schemas.microsoft.com/office/drawing/2014/main" id="{D8510409-0F24-404E-A067-EDFAE645F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7136336" y="4753751"/>
            <a:ext cx="540219" cy="15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57F8C6-CE45-36DB-F240-9224F549E669}"/>
              </a:ext>
            </a:extLst>
          </p:cNvPr>
          <p:cNvSpPr txBox="1"/>
          <p:nvPr/>
        </p:nvSpPr>
        <p:spPr>
          <a:xfrm>
            <a:off x="7070492" y="5803149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74D83A-940B-EA73-D439-5AC091F833B7}"/>
              </a:ext>
            </a:extLst>
          </p:cNvPr>
          <p:cNvSpPr txBox="1"/>
          <p:nvPr/>
        </p:nvSpPr>
        <p:spPr>
          <a:xfrm>
            <a:off x="7183618" y="4167533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DHT11</a:t>
            </a:r>
            <a:endParaRPr lang="ko-KR" altLang="en-US" dirty="0"/>
          </a:p>
        </p:txBody>
      </p:sp>
      <p:pic>
        <p:nvPicPr>
          <p:cNvPr id="1026" name="Picture 2" descr="5. DHT11 온습도센서">
            <a:extLst>
              <a:ext uri="{FF2B5EF4-FFF2-40B4-BE49-F238E27FC236}">
                <a16:creationId xmlns:a16="http://schemas.microsoft.com/office/drawing/2014/main" id="{908B0A9C-BD1A-5052-6E1A-B6C7869F9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7370" b="6523"/>
          <a:stretch/>
        </p:blipFill>
        <p:spPr bwMode="auto">
          <a:xfrm rot="10800000">
            <a:off x="6016435" y="3068960"/>
            <a:ext cx="2816165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0AF9743A-ACF8-A132-B23C-FE0F851F32BC}"/>
              </a:ext>
            </a:extLst>
          </p:cNvPr>
          <p:cNvSpPr/>
          <p:nvPr/>
        </p:nvSpPr>
        <p:spPr>
          <a:xfrm>
            <a:off x="4464432" y="3916195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F6CF995-BB6D-7610-DF84-7A1C820372B7}"/>
              </a:ext>
            </a:extLst>
          </p:cNvPr>
          <p:cNvSpPr/>
          <p:nvPr/>
        </p:nvSpPr>
        <p:spPr>
          <a:xfrm>
            <a:off x="3981315" y="3916195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2D44737-E2D8-28E1-6A42-1B462BBFA7F7}"/>
              </a:ext>
            </a:extLst>
          </p:cNvPr>
          <p:cNvSpPr/>
          <p:nvPr/>
        </p:nvSpPr>
        <p:spPr>
          <a:xfrm>
            <a:off x="2835012" y="5790474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7438CC2-8CF7-9CCE-B513-930C4FC820CF}"/>
              </a:ext>
            </a:extLst>
          </p:cNvPr>
          <p:cNvSpPr/>
          <p:nvPr/>
        </p:nvSpPr>
        <p:spPr>
          <a:xfrm>
            <a:off x="2605735" y="5790474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1291E9F-2212-5513-E380-B6E260224CF1}"/>
              </a:ext>
            </a:extLst>
          </p:cNvPr>
          <p:cNvCxnSpPr>
            <a:cxnSpLocks/>
            <a:stCxn id="38" idx="0"/>
            <a:endCxn id="46" idx="2"/>
          </p:cNvCxnSpPr>
          <p:nvPr/>
        </p:nvCxnSpPr>
        <p:spPr>
          <a:xfrm rot="5400000" flipH="1" flipV="1">
            <a:off x="5244296" y="3113597"/>
            <a:ext cx="119082" cy="1486114"/>
          </a:xfrm>
          <a:prstGeom prst="bentConnector2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B9D9879A-4086-E283-8552-5BA508AB5DD2}"/>
              </a:ext>
            </a:extLst>
          </p:cNvPr>
          <p:cNvSpPr/>
          <p:nvPr/>
        </p:nvSpPr>
        <p:spPr>
          <a:xfrm>
            <a:off x="6046895" y="3348170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D13724C-A87E-89EE-4906-4C138B8376D0}"/>
              </a:ext>
            </a:extLst>
          </p:cNvPr>
          <p:cNvSpPr/>
          <p:nvPr/>
        </p:nvSpPr>
        <p:spPr>
          <a:xfrm>
            <a:off x="6046894" y="3550926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35C9379-A1F5-D6BB-FCFD-702B04558D3B}"/>
              </a:ext>
            </a:extLst>
          </p:cNvPr>
          <p:cNvSpPr/>
          <p:nvPr/>
        </p:nvSpPr>
        <p:spPr>
          <a:xfrm>
            <a:off x="6046894" y="3739019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43DBD-847D-1EF1-55F7-A4BC04880897}"/>
              </a:ext>
            </a:extLst>
          </p:cNvPr>
          <p:cNvSpPr/>
          <p:nvPr/>
        </p:nvSpPr>
        <p:spPr>
          <a:xfrm>
            <a:off x="6579838" y="5331571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8474118-E9C9-FDAD-B030-58368386E0C9}"/>
              </a:ext>
            </a:extLst>
          </p:cNvPr>
          <p:cNvSpPr/>
          <p:nvPr/>
        </p:nvSpPr>
        <p:spPr>
          <a:xfrm>
            <a:off x="6719845" y="5542444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2175C6D-7B06-E0EB-E88A-ABB3F43F659F}"/>
              </a:ext>
            </a:extLst>
          </p:cNvPr>
          <p:cNvCxnSpPr>
            <a:cxnSpLocks/>
            <a:stCxn id="39" idx="0"/>
            <a:endCxn id="44" idx="2"/>
          </p:cNvCxnSpPr>
          <p:nvPr/>
        </p:nvCxnSpPr>
        <p:spPr>
          <a:xfrm rot="5400000" flipH="1" flipV="1">
            <a:off x="4807314" y="2676614"/>
            <a:ext cx="509931" cy="1969232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AC597DE-7848-1B8E-19BE-42D064E60DFC}"/>
              </a:ext>
            </a:extLst>
          </p:cNvPr>
          <p:cNvCxnSpPr>
            <a:cxnSpLocks/>
            <a:stCxn id="40" idx="4"/>
            <a:endCxn id="45" idx="2"/>
          </p:cNvCxnSpPr>
          <p:nvPr/>
        </p:nvCxnSpPr>
        <p:spPr>
          <a:xfrm rot="5400000" flipH="1" flipV="1">
            <a:off x="3302052" y="3238328"/>
            <a:ext cx="2374149" cy="3115534"/>
          </a:xfrm>
          <a:prstGeom prst="bentConnector4">
            <a:avLst>
              <a:gd name="adj1" fmla="val -9629"/>
              <a:gd name="adj2" fmla="val 87940"/>
            </a:avLst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B00BB63-4146-8B07-65E2-6EE2B3B69B85}"/>
              </a:ext>
            </a:extLst>
          </p:cNvPr>
          <p:cNvCxnSpPr>
            <a:cxnSpLocks/>
            <a:stCxn id="39" idx="4"/>
            <a:endCxn id="48" idx="2"/>
          </p:cNvCxnSpPr>
          <p:nvPr/>
        </p:nvCxnSpPr>
        <p:spPr>
          <a:xfrm rot="16200000" flipH="1">
            <a:off x="4652930" y="3533623"/>
            <a:ext cx="1491648" cy="2642182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E724394-030C-CE16-9D13-7603B1EA04E6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rot="5400000" flipH="1" flipV="1">
            <a:off x="4440556" y="3651193"/>
            <a:ext cx="400809" cy="3877755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9" name="표 1029">
            <a:extLst>
              <a:ext uri="{FF2B5EF4-FFF2-40B4-BE49-F238E27FC236}">
                <a16:creationId xmlns:a16="http://schemas.microsoft.com/office/drawing/2014/main" id="{8FA02A57-B13E-AEB6-4155-8E884549E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069410"/>
              </p:ext>
            </p:extLst>
          </p:nvPr>
        </p:nvGraphicFramePr>
        <p:xfrm>
          <a:off x="1647723" y="1442074"/>
          <a:ext cx="275996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984">
                  <a:extLst>
                    <a:ext uri="{9D8B030D-6E8A-4147-A177-3AD203B41FA5}">
                      <a16:colId xmlns:a16="http://schemas.microsoft.com/office/drawing/2014/main" val="1813178076"/>
                    </a:ext>
                  </a:extLst>
                </a:gridCol>
                <a:gridCol w="1379984">
                  <a:extLst>
                    <a:ext uri="{9D8B030D-6E8A-4147-A177-3AD203B41FA5}">
                      <a16:colId xmlns:a16="http://schemas.microsoft.com/office/drawing/2014/main" val="276499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DHT11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아두이노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6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VCC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3V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7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번 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5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GND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GND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657022"/>
                  </a:ext>
                </a:extLst>
              </a:tr>
            </a:tbl>
          </a:graphicData>
        </a:graphic>
      </p:graphicFrame>
      <p:graphicFrame>
        <p:nvGraphicFramePr>
          <p:cNvPr id="1030" name="표 1029">
            <a:extLst>
              <a:ext uri="{FF2B5EF4-FFF2-40B4-BE49-F238E27FC236}">
                <a16:creationId xmlns:a16="http://schemas.microsoft.com/office/drawing/2014/main" id="{3F71E071-7D84-ABB8-9DBC-B53604DF9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82593"/>
              </p:ext>
            </p:extLst>
          </p:nvPr>
        </p:nvGraphicFramePr>
        <p:xfrm>
          <a:off x="4677507" y="1442074"/>
          <a:ext cx="275996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984">
                  <a:extLst>
                    <a:ext uri="{9D8B030D-6E8A-4147-A177-3AD203B41FA5}">
                      <a16:colId xmlns:a16="http://schemas.microsoft.com/office/drawing/2014/main" val="1813178076"/>
                    </a:ext>
                  </a:extLst>
                </a:gridCol>
                <a:gridCol w="1379984">
                  <a:extLst>
                    <a:ext uri="{9D8B030D-6E8A-4147-A177-3AD203B41FA5}">
                      <a16:colId xmlns:a16="http://schemas.microsoft.com/office/drawing/2014/main" val="276499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LED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아두이노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6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+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번 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7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GND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57220"/>
                  </a:ext>
                </a:extLst>
              </a:tr>
            </a:tbl>
          </a:graphicData>
        </a:graphic>
      </p:graphicFrame>
      <p:sp>
        <p:nvSpPr>
          <p:cNvPr id="1032" name="TextBox 1031">
            <a:extLst>
              <a:ext uri="{FF2B5EF4-FFF2-40B4-BE49-F238E27FC236}">
                <a16:creationId xmlns:a16="http://schemas.microsoft.com/office/drawing/2014/main" id="{99940DBC-22DC-A96D-71C0-6B09FB70ECAB}"/>
              </a:ext>
            </a:extLst>
          </p:cNvPr>
          <p:cNvSpPr txBox="1"/>
          <p:nvPr/>
        </p:nvSpPr>
        <p:spPr>
          <a:xfrm>
            <a:off x="1671887" y="6249377"/>
            <a:ext cx="230942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Adafruit Feather M0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6057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C416A7-DB20-37CB-64FE-08EADA53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연결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7A2B0F2-6DB4-DA87-DC88-E501650F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micro 5</a:t>
            </a:r>
            <a:r>
              <a:rPr lang="ko-KR" altLang="en-US" dirty="0"/>
              <a:t>핀을 </a:t>
            </a:r>
            <a:r>
              <a:rPr lang="en-US" altLang="ko-KR" dirty="0"/>
              <a:t>PC</a:t>
            </a:r>
            <a:r>
              <a:rPr lang="ko-KR" altLang="en-US" dirty="0"/>
              <a:t>와 연결</a:t>
            </a:r>
          </a:p>
        </p:txBody>
      </p:sp>
      <p:pic>
        <p:nvPicPr>
          <p:cNvPr id="1026" name="Picture 2" descr="usb 부분 쇼트로 보입니다. - -구매자용 A/S 문의- - 신성조의 견적소">
            <a:extLst>
              <a:ext uri="{FF2B5EF4-FFF2-40B4-BE49-F238E27FC236}">
                <a16:creationId xmlns:a16="http://schemas.microsoft.com/office/drawing/2014/main" id="{14B767F0-C014-E4A4-A887-66CF171E1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2"/>
          <a:stretch/>
        </p:blipFill>
        <p:spPr bwMode="auto">
          <a:xfrm>
            <a:off x="5796136" y="3068960"/>
            <a:ext cx="2466975" cy="1427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7D8B719-DB36-65AB-C5DF-A56CB729516F}"/>
              </a:ext>
            </a:extLst>
          </p:cNvPr>
          <p:cNvSpPr/>
          <p:nvPr/>
        </p:nvSpPr>
        <p:spPr>
          <a:xfrm>
            <a:off x="4217132" y="3354998"/>
            <a:ext cx="1285800" cy="936104"/>
          </a:xfrm>
          <a:prstGeom prst="rightArrow">
            <a:avLst/>
          </a:prstGeom>
          <a:solidFill>
            <a:srgbClr val="FF0000"/>
          </a:solidFill>
          <a:ln w="19050">
            <a:noFill/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dirty="0">
                <a:latin typeface="HY동녘B" pitchFamily="18" charset="-127"/>
                <a:ea typeface="HY동녘B" pitchFamily="18" charset="-127"/>
              </a:rPr>
              <a:t>연결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98AA9A-3911-564E-2A8D-F66DE81641EA}"/>
              </a:ext>
            </a:extLst>
          </p:cNvPr>
          <p:cNvSpPr/>
          <p:nvPr/>
        </p:nvSpPr>
        <p:spPr>
          <a:xfrm>
            <a:off x="6485773" y="3132656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DC8EC3-6CBF-30B5-EFC7-420A4989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74139" y="3133494"/>
            <a:ext cx="3249789" cy="137911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A14EF61-0F12-9181-6ACD-DA6098614747}"/>
              </a:ext>
            </a:extLst>
          </p:cNvPr>
          <p:cNvSpPr/>
          <p:nvPr/>
        </p:nvSpPr>
        <p:spPr>
          <a:xfrm>
            <a:off x="3533514" y="3571022"/>
            <a:ext cx="504056" cy="504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725CF-A5E9-DC55-03A4-8A40C2FB8F17}"/>
              </a:ext>
            </a:extLst>
          </p:cNvPr>
          <p:cNvSpPr txBox="1"/>
          <p:nvPr/>
        </p:nvSpPr>
        <p:spPr>
          <a:xfrm>
            <a:off x="1144319" y="4653136"/>
            <a:ext cx="230942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Adafruit Feather M0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7CCD-E876-7ED6-A6FE-E47A358D86F2}"/>
              </a:ext>
            </a:extLst>
          </p:cNvPr>
          <p:cNvSpPr txBox="1"/>
          <p:nvPr/>
        </p:nvSpPr>
        <p:spPr>
          <a:xfrm>
            <a:off x="6804248" y="4653136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4548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40455-F14F-D7F6-0B4A-AE676CF0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690DD-542A-2304-C116-047B55656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경로에 접속하여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를 다운로드 받기</a:t>
            </a:r>
            <a:endParaRPr lang="en-US" altLang="ko-KR" dirty="0"/>
          </a:p>
          <a:p>
            <a:pPr lvl="1"/>
            <a:r>
              <a:rPr lang="en-US" altLang="ko-KR" dirty="0"/>
              <a:t>https://www.arduino.cc/en/software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23A390-87DB-E2AA-38A9-D17A6731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77856"/>
            <a:ext cx="7488832" cy="28686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4B0CD0-B705-37F4-1EE0-B24869C811BB}"/>
              </a:ext>
            </a:extLst>
          </p:cNvPr>
          <p:cNvSpPr/>
          <p:nvPr/>
        </p:nvSpPr>
        <p:spPr>
          <a:xfrm>
            <a:off x="5292080" y="3429001"/>
            <a:ext cx="201622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211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3D403-8296-F85D-C5AF-B343C99A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B0983-27EE-8E50-C3F5-7BD7EE0D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JUST DOWNLOAD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AD8CAF-8B0D-E239-E39E-DADA4ACF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53" y="1761892"/>
            <a:ext cx="5858693" cy="333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9764E4-37B9-CF87-E16A-C76D85C70BFB}"/>
              </a:ext>
            </a:extLst>
          </p:cNvPr>
          <p:cNvSpPr/>
          <p:nvPr/>
        </p:nvSpPr>
        <p:spPr>
          <a:xfrm>
            <a:off x="2843807" y="4221088"/>
            <a:ext cx="1728192" cy="4638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2932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B63EF-1507-ECBF-8B59-59484D0F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ACB578-C7A4-FF6F-B83C-1238D673E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동의함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1D0B41-4B1E-36D0-5E49-09CA62B6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C9C668-FE6D-5512-C04E-5A0185C94DED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5133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8CC41-36C0-989A-BDF4-10B18505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34873-3B29-3A92-C2A2-2AA298AAB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사용자 선택 후 다음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A1DFE-E6DA-8993-D3EA-F73FFE7E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FA7CB2-31B6-B578-9273-FC70E3CACB6B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F620AD-AFFB-3BED-FF8F-B06798DB884E}"/>
              </a:ext>
            </a:extLst>
          </p:cNvPr>
          <p:cNvSpPr/>
          <p:nvPr/>
        </p:nvSpPr>
        <p:spPr>
          <a:xfrm>
            <a:off x="2195736" y="3010644"/>
            <a:ext cx="2664296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468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35A2F-3484-B33D-EB6A-D864DF82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4A391-BCB8-E5EC-BABD-6CF4542C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동의함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50310-6395-7671-2181-E37412C2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6B0100-7A03-BF35-A695-16E7C5EECA4D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4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5E7EB-D410-8A9B-761D-C33B18DB1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&amp;Cube-Thyme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D704B-3674-C1B1-D56C-BE91EB497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&amp;Cube-Thyme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oneM2M </a:t>
            </a:r>
            <a:r>
              <a:rPr lang="ko-KR" altLang="en-US" dirty="0"/>
              <a:t>표준을 기반으로 하는 오픈 소스 </a:t>
            </a:r>
            <a:r>
              <a:rPr lang="en-US" altLang="ko-KR" dirty="0"/>
              <a:t>IoT </a:t>
            </a:r>
            <a:r>
              <a:rPr lang="ko-KR" altLang="en-US" dirty="0"/>
              <a:t>장치 애플리케이션이다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버전</a:t>
            </a:r>
            <a:r>
              <a:rPr lang="en-US" altLang="ko-KR" dirty="0"/>
              <a:t>, Java </a:t>
            </a:r>
            <a:r>
              <a:rPr lang="ko-KR" altLang="en-US" dirty="0"/>
              <a:t>버전</a:t>
            </a:r>
            <a:r>
              <a:rPr lang="en-US" altLang="ko-KR" dirty="0"/>
              <a:t>, Android </a:t>
            </a:r>
            <a:r>
              <a:rPr lang="ko-KR" altLang="en-US" dirty="0"/>
              <a:t>버전의 세 가지 버전을 제공한다</a:t>
            </a:r>
            <a:r>
              <a:rPr lang="en-US" altLang="ko-KR" dirty="0"/>
              <a:t>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5C38A5B-EFE0-9DB4-15A6-6B6F3121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632848" cy="461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30036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42685-9E73-81A0-0A36-F9F8C08C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4C4E0-7CEA-9741-64AD-2D8787E8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60E192-A4A5-3D27-FDED-4BAB7C9E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1DB6A0-A161-150D-C35F-7AE607372433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984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A8C6A-AA33-0A38-6BE9-882AEF25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BC478-2875-4208-A7D6-C8657235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마침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9011A3-C53A-2C9F-4B85-DE7AD9D4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714500"/>
            <a:ext cx="5534025" cy="34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599B6F-0F12-EFAE-0D11-0DB28762111D}"/>
              </a:ext>
            </a:extLst>
          </p:cNvPr>
          <p:cNvSpPr/>
          <p:nvPr/>
        </p:nvSpPr>
        <p:spPr>
          <a:xfrm>
            <a:off x="5364087" y="4725145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5888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AB8A4-ABAD-9A5B-9A66-C705D598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E89EE-29D8-DEF3-F628-162E3B62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좌측과 같이 </a:t>
            </a:r>
            <a:r>
              <a:rPr lang="en-US" altLang="ko-KR" dirty="0"/>
              <a:t>IDE</a:t>
            </a:r>
            <a:r>
              <a:rPr lang="ko-KR" altLang="en-US" dirty="0"/>
              <a:t>가 실행되고 초기화 되는 것을 확인</a:t>
            </a:r>
            <a:endParaRPr lang="en-US" altLang="ko-KR" dirty="0"/>
          </a:p>
          <a:p>
            <a:r>
              <a:rPr lang="ko-KR" altLang="en-US" dirty="0"/>
              <a:t>만약 초기화 중에 오른쪽과 같이 설치화면이 나타나면 설치를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610BE-B4F1-FDB5-C612-B8030B1A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9" y="2132856"/>
            <a:ext cx="3744416" cy="3991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A32476-ED0B-D9F3-547C-5782EC29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89" y="2913613"/>
            <a:ext cx="4066580" cy="19214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FB34B7-4F4D-DB1C-96D8-364A258FA543}"/>
              </a:ext>
            </a:extLst>
          </p:cNvPr>
          <p:cNvSpPr/>
          <p:nvPr/>
        </p:nvSpPr>
        <p:spPr>
          <a:xfrm>
            <a:off x="7020272" y="4109177"/>
            <a:ext cx="720079" cy="2559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578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CF73F-D05B-3132-333D-25D21872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EF90C-74AE-218D-5E65-EF24E1842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 </a:t>
            </a:r>
            <a:r>
              <a:rPr lang="ko-KR" altLang="en-US" dirty="0"/>
              <a:t>초기화가 완료되었다면</a:t>
            </a:r>
            <a:r>
              <a:rPr lang="en-US" altLang="ko-KR" dirty="0"/>
              <a:t>, File &gt; Preferences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5C0E9-73C9-88F5-36FF-64861714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2157412"/>
            <a:ext cx="2095500" cy="2543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409CA7-8441-B100-3C35-A72EB12CFCE8}"/>
              </a:ext>
            </a:extLst>
          </p:cNvPr>
          <p:cNvSpPr/>
          <p:nvPr/>
        </p:nvSpPr>
        <p:spPr>
          <a:xfrm>
            <a:off x="3484880" y="4258418"/>
            <a:ext cx="2134870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298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28822-7EFA-3598-0FAE-1D830B2A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7B53C-A4A0-243A-2267-FE038422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Additional boards manager URL</a:t>
            </a:r>
            <a:r>
              <a:rPr lang="ko-KR" altLang="en-US" dirty="0"/>
              <a:t>에 다음 주소를 입력</a:t>
            </a:r>
            <a:r>
              <a:rPr lang="en-US" altLang="ko-KR" dirty="0"/>
              <a:t>(</a:t>
            </a:r>
            <a:r>
              <a:rPr lang="ko-KR" altLang="en-US" dirty="0"/>
              <a:t>보드 설치를 위한 링크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https://adafruit.github.io/arduino-board-index/package_adafruit_index.json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OK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0F2ACD-8CD9-2A12-55E0-4DB8F6FB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251672"/>
            <a:ext cx="4176464" cy="44523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91527D-B5F4-1A4A-BE98-7C41594B58EF}"/>
              </a:ext>
            </a:extLst>
          </p:cNvPr>
          <p:cNvSpPr/>
          <p:nvPr/>
        </p:nvSpPr>
        <p:spPr>
          <a:xfrm>
            <a:off x="3995936" y="5276008"/>
            <a:ext cx="2016224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4C4DD2-2C11-247A-8F59-E0FAF9F9E5B5}"/>
              </a:ext>
            </a:extLst>
          </p:cNvPr>
          <p:cNvSpPr/>
          <p:nvPr/>
        </p:nvSpPr>
        <p:spPr>
          <a:xfrm>
            <a:off x="5868145" y="5917822"/>
            <a:ext cx="504056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07817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7CC47-EAC9-31EE-81E3-9E1BB09A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3AFAB-BA55-1A02-ED9D-F829B5FE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 &gt; Board &gt; Boards Manager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54DBD-31AA-8E3C-D0AC-04FD8B6E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2185987"/>
            <a:ext cx="6276975" cy="2486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D1C06B-5A28-DEBE-6F32-BB9A9D0ECAFC}"/>
              </a:ext>
            </a:extLst>
          </p:cNvPr>
          <p:cNvSpPr/>
          <p:nvPr/>
        </p:nvSpPr>
        <p:spPr>
          <a:xfrm>
            <a:off x="5724128" y="4191108"/>
            <a:ext cx="1986359" cy="318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7817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38566-9B7D-B4D3-FC3D-B8E8439F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49B6F-06FE-9FC1-38DF-352A0370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검색어를 입력</a:t>
            </a:r>
            <a:endParaRPr lang="en-US" altLang="ko-KR" dirty="0"/>
          </a:p>
          <a:p>
            <a:pPr lvl="1"/>
            <a:r>
              <a:rPr lang="en-US" altLang="ko-KR" dirty="0" err="1"/>
              <a:t>adafruit</a:t>
            </a:r>
            <a:r>
              <a:rPr lang="en-US" altLang="ko-KR" dirty="0"/>
              <a:t> </a:t>
            </a:r>
            <a:r>
              <a:rPr lang="en-US" altLang="ko-KR" dirty="0" err="1"/>
              <a:t>samd</a:t>
            </a:r>
            <a:r>
              <a:rPr lang="en-US" altLang="ko-KR" dirty="0"/>
              <a:t> board</a:t>
            </a:r>
          </a:p>
          <a:p>
            <a:endParaRPr lang="en-US" altLang="ko-KR" dirty="0"/>
          </a:p>
          <a:p>
            <a:r>
              <a:rPr lang="ko-KR" altLang="en-US" dirty="0"/>
              <a:t>아래와 같이 두개 항목이 나오면 모두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8308B-E060-4ECB-A8F4-6361F69C4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58"/>
          <a:stretch/>
        </p:blipFill>
        <p:spPr>
          <a:xfrm>
            <a:off x="2987824" y="2348880"/>
            <a:ext cx="3168352" cy="38164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D3E8FE-1219-132A-F48B-0949351E02C1}"/>
              </a:ext>
            </a:extLst>
          </p:cNvPr>
          <p:cNvSpPr/>
          <p:nvPr/>
        </p:nvSpPr>
        <p:spPr>
          <a:xfrm>
            <a:off x="3779912" y="4207224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AA597A-E7D9-F4FA-5D88-5DE9715B2FAD}"/>
              </a:ext>
            </a:extLst>
          </p:cNvPr>
          <p:cNvSpPr/>
          <p:nvPr/>
        </p:nvSpPr>
        <p:spPr>
          <a:xfrm>
            <a:off x="3779912" y="5445224"/>
            <a:ext cx="936103" cy="4183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2D798B-6457-42ED-39FC-C33C147F2991}"/>
              </a:ext>
            </a:extLst>
          </p:cNvPr>
          <p:cNvSpPr/>
          <p:nvPr/>
        </p:nvSpPr>
        <p:spPr>
          <a:xfrm>
            <a:off x="3419872" y="2990288"/>
            <a:ext cx="2736304" cy="2102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7709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598A5-86B4-DC8A-DB49-8F88B31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7CF191-9A2E-39E5-C8E2-DF748C5E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중간에 드라이버 설치 화면이 나온다면 설치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0D6FB-ADF3-A684-B8C8-4D3B1756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324100"/>
            <a:ext cx="4686300" cy="2209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919C33-1A80-6B74-7992-15E7B10FC0F5}"/>
              </a:ext>
            </a:extLst>
          </p:cNvPr>
          <p:cNvSpPr/>
          <p:nvPr/>
        </p:nvSpPr>
        <p:spPr>
          <a:xfrm>
            <a:off x="5004048" y="3679033"/>
            <a:ext cx="792087" cy="3260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7342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AD299-9CCF-A761-8B45-B8FB49A4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3E0D8B-8279-1919-4549-484DB64B2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모든 보드가 설치된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DEE22-500F-3F4C-ADC3-475FE04F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22614"/>
            <a:ext cx="6480720" cy="46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311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4BFCF-1065-4968-9346-ECAB735A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F56A0B-8CC3-D109-8346-36A081F7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Arduino SAMD Boards, Adafruit SAMD Boards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en-US" altLang="ko-KR" dirty="0"/>
              <a:t>Board &gt; Adafruit Boards &gt; Adafruit Feather M0(SAMD21)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EAD751-DE25-8745-5F68-E7940BE2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64415"/>
            <a:ext cx="7632848" cy="24292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F95A7C-81BA-DCE6-58AE-322F95B80B65}"/>
              </a:ext>
            </a:extLst>
          </p:cNvPr>
          <p:cNvSpPr/>
          <p:nvPr/>
        </p:nvSpPr>
        <p:spPr>
          <a:xfrm>
            <a:off x="6300192" y="2924944"/>
            <a:ext cx="1944216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4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7A687-9CA3-FF83-A57B-FBB6E561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&amp;Cube-Thyme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C35F3-BB46-6FBA-D25F-7AF42EAAE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서버와 직접적으로 통신하여 데이터를 업로드하거나 데어 통지를 받아올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08DB5-2688-CEF0-7BAA-4FA58071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8305"/>
            <a:ext cx="7488832" cy="35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559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C97D8-7E10-0C64-FD5C-307A5182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22F0C-D1FE-B0EC-8237-84427385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주소로 이동</a:t>
            </a:r>
            <a:endParaRPr lang="en-US" altLang="ko-KR" dirty="0"/>
          </a:p>
          <a:p>
            <a:pPr lvl="1"/>
            <a:r>
              <a:rPr lang="en-US" altLang="ko-KR" dirty="0"/>
              <a:t>https://github.com/adafruit/Adafruit_Sensor</a:t>
            </a:r>
          </a:p>
          <a:p>
            <a:endParaRPr lang="en-US" altLang="ko-KR" dirty="0"/>
          </a:p>
          <a:p>
            <a:r>
              <a:rPr lang="en-US" altLang="ko-KR" dirty="0"/>
              <a:t>Code &gt; Download ZIP </a:t>
            </a:r>
            <a:r>
              <a:rPr lang="ko-KR" altLang="en-US" dirty="0"/>
              <a:t>을 클릭하여 소스코드 다운로드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6DDFA81-44B4-0035-0D91-550303E5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17" y="2624033"/>
            <a:ext cx="6001967" cy="28659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C45828-61F2-CA5A-B05F-9462FB54F7D4}"/>
              </a:ext>
            </a:extLst>
          </p:cNvPr>
          <p:cNvSpPr/>
          <p:nvPr/>
        </p:nvSpPr>
        <p:spPr>
          <a:xfrm>
            <a:off x="5209912" y="5112256"/>
            <a:ext cx="93610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4724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843BC-3812-68ED-2E84-B91E0EE3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DDDD89-46BA-3E0F-47BC-B100AC02D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주소로 이동</a:t>
            </a:r>
            <a:endParaRPr lang="en-US" altLang="ko-KR" dirty="0"/>
          </a:p>
          <a:p>
            <a:pPr lvl="1"/>
            <a:r>
              <a:rPr lang="en-US" altLang="ko-KR" dirty="0"/>
              <a:t>https://github.com/adafruit/DHT-sensor-library</a:t>
            </a:r>
          </a:p>
          <a:p>
            <a:endParaRPr lang="en-US" altLang="ko-KR" dirty="0"/>
          </a:p>
          <a:p>
            <a:r>
              <a:rPr lang="en-US" altLang="ko-KR" dirty="0"/>
              <a:t>Code &gt; Download ZIP </a:t>
            </a:r>
            <a:r>
              <a:rPr lang="ko-KR" altLang="en-US" dirty="0"/>
              <a:t>을 클릭하여 소스코드 다운로드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1760C3-5053-2C3F-AC05-DFA350B85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17" y="2624033"/>
            <a:ext cx="6001967" cy="29013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BBF128-69B5-269C-BA78-C2AE9B5012BA}"/>
              </a:ext>
            </a:extLst>
          </p:cNvPr>
          <p:cNvSpPr/>
          <p:nvPr/>
        </p:nvSpPr>
        <p:spPr>
          <a:xfrm>
            <a:off x="5209912" y="5112256"/>
            <a:ext cx="93610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976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7157A-6C6B-EE0D-E2F9-43A0A211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AEFA5-7B43-67D5-F848-A45891619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Sketch &gt; Include Library &gt; Add ZIP Library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CC6A8A-DB8B-DA09-55B3-8396E0B9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24075"/>
            <a:ext cx="5791200" cy="26098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5512DF-6172-3978-6975-4EC96FDDEF09}"/>
              </a:ext>
            </a:extLst>
          </p:cNvPr>
          <p:cNvSpPr/>
          <p:nvPr/>
        </p:nvSpPr>
        <p:spPr>
          <a:xfrm>
            <a:off x="4860032" y="4356229"/>
            <a:ext cx="2448272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9588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10575-8ED6-440D-5878-6B765768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427A81-FA1F-B6ED-ACA9-EE942128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두 개의 파일을 순차적으로 선택하여 </a:t>
            </a:r>
            <a:r>
              <a:rPr lang="en-US" altLang="ko-KR" dirty="0"/>
              <a:t>IDE</a:t>
            </a:r>
            <a:r>
              <a:rPr lang="ko-KR" altLang="en-US" dirty="0"/>
              <a:t>에 라이브러리 첨부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142F16-5340-029F-70FC-781D7092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2348880"/>
            <a:ext cx="2447925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F94BF5-C517-B4B1-5124-86ED6DE1BD8C}"/>
              </a:ext>
            </a:extLst>
          </p:cNvPr>
          <p:cNvSpPr/>
          <p:nvPr/>
        </p:nvSpPr>
        <p:spPr>
          <a:xfrm>
            <a:off x="3375957" y="2621942"/>
            <a:ext cx="191612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073A0E-07CC-AF49-E5FE-4724E5DE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3708847"/>
            <a:ext cx="2447925" cy="8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D8D976-449F-1A04-F9D2-17FFEE111A20}"/>
              </a:ext>
            </a:extLst>
          </p:cNvPr>
          <p:cNvSpPr/>
          <p:nvPr/>
        </p:nvSpPr>
        <p:spPr>
          <a:xfrm>
            <a:off x="3375957" y="4177079"/>
            <a:ext cx="191612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4578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30FC3-DA66-7DC6-7AE3-B7E92A46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BA0F8-5DEA-7360-6258-AAEAF86D7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주소로 이동</a:t>
            </a:r>
            <a:endParaRPr lang="en-US" altLang="ko-KR" dirty="0"/>
          </a:p>
          <a:p>
            <a:pPr lvl="1"/>
            <a:r>
              <a:rPr lang="en-US" altLang="ko-KR" dirty="0"/>
              <a:t>http://developers.iotocean.org</a:t>
            </a:r>
          </a:p>
          <a:p>
            <a:endParaRPr lang="en-US" altLang="ko-KR" dirty="0"/>
          </a:p>
          <a:p>
            <a:r>
              <a:rPr lang="en-US" altLang="ko-KR" dirty="0"/>
              <a:t>Open Sources</a:t>
            </a:r>
            <a:r>
              <a:rPr lang="ko-KR" altLang="en-US" dirty="0"/>
              <a:t>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4478E-F9D8-EC3E-F539-BC31A5FD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16188"/>
            <a:ext cx="7056784" cy="4113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4C5975-DD02-FA05-BA88-E9A1B0112E37}"/>
              </a:ext>
            </a:extLst>
          </p:cNvPr>
          <p:cNvSpPr/>
          <p:nvPr/>
        </p:nvSpPr>
        <p:spPr>
          <a:xfrm>
            <a:off x="1522266" y="5988597"/>
            <a:ext cx="360040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87373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97E35-AF8C-29E8-2849-75D444B7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43870-330B-3D5F-3BEB-7C491CDE5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nCube</a:t>
            </a:r>
            <a:r>
              <a:rPr lang="en-US" altLang="ko-KR" dirty="0"/>
              <a:t> Thyme Arduino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FC3D2F-D4AD-05EB-5E92-1147DB1C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62714"/>
            <a:ext cx="6624736" cy="38666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E28DD2-B43F-3508-8436-D40E14654C48}"/>
              </a:ext>
            </a:extLst>
          </p:cNvPr>
          <p:cNvSpPr/>
          <p:nvPr/>
        </p:nvSpPr>
        <p:spPr>
          <a:xfrm>
            <a:off x="6156176" y="5085184"/>
            <a:ext cx="1728192" cy="13442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412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3069-9B36-ACD4-C126-CA604AAF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E1BEC-9989-687B-579A-7B71D5D6D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Download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467D01-1642-61FE-145E-A0EDB1F8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84" y="1979476"/>
            <a:ext cx="7245032" cy="4445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D70B85-11E8-F552-AFAB-A7DBA56FAB55}"/>
              </a:ext>
            </a:extLst>
          </p:cNvPr>
          <p:cNvSpPr/>
          <p:nvPr/>
        </p:nvSpPr>
        <p:spPr>
          <a:xfrm>
            <a:off x="4211961" y="5661248"/>
            <a:ext cx="864096" cy="6480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1521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AFFF-E43E-B4F6-33DE-C87C093C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86FFC-A38B-B9FF-F0F4-C2FA2D4D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링크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D3631-B747-5285-DD06-FFF9032B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00" y="2028629"/>
            <a:ext cx="7525800" cy="28007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E25509-FD60-0870-3441-AED636A548AC}"/>
              </a:ext>
            </a:extLst>
          </p:cNvPr>
          <p:cNvSpPr/>
          <p:nvPr/>
        </p:nvSpPr>
        <p:spPr>
          <a:xfrm>
            <a:off x="3131840" y="4221088"/>
            <a:ext cx="2736304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3652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7322F-7902-1DEC-FA0D-2CE3612F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83D97-69B7-7665-38DB-9B2FEE2CA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Code &gt; Download ZIP </a:t>
            </a:r>
            <a:r>
              <a:rPr lang="ko-KR" altLang="en-US" dirty="0"/>
              <a:t>클릭하여 </a:t>
            </a:r>
            <a:r>
              <a:rPr lang="ko-KR" altLang="en-US" dirty="0" err="1"/>
              <a:t>아두이노</a:t>
            </a:r>
            <a:r>
              <a:rPr lang="ko-KR" altLang="en-US" dirty="0"/>
              <a:t> 소스코드 다운로드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718CF-1091-B06C-3172-75C23AF4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60438"/>
            <a:ext cx="7632848" cy="36689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3D79AA-08E6-3A11-0A53-7C200866D5B4}"/>
              </a:ext>
            </a:extLst>
          </p:cNvPr>
          <p:cNvSpPr/>
          <p:nvPr/>
        </p:nvSpPr>
        <p:spPr>
          <a:xfrm>
            <a:off x="5436096" y="5995887"/>
            <a:ext cx="936103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9791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4BF5C-9CDF-E228-608A-DAC830F0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9014C-2735-342A-4A5E-9668EE79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파일을 압축해제</a:t>
            </a:r>
            <a:endParaRPr lang="en-US" altLang="ko-KR" dirty="0"/>
          </a:p>
          <a:p>
            <a:r>
              <a:rPr lang="ko-KR" altLang="en-US" dirty="0" err="1"/>
              <a:t>압축해제된</a:t>
            </a:r>
            <a:r>
              <a:rPr lang="ko-KR" altLang="en-US" dirty="0"/>
              <a:t> 폴더</a:t>
            </a:r>
            <a:r>
              <a:rPr lang="en-US" altLang="ko-KR" dirty="0"/>
              <a:t>\libraries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en-US" altLang="ko-KR" dirty="0"/>
              <a:t>Adafruit </a:t>
            </a:r>
            <a:r>
              <a:rPr lang="en-US" altLang="ko-KR" dirty="0" err="1"/>
              <a:t>LiquidCrystal</a:t>
            </a:r>
            <a:r>
              <a:rPr lang="ko-KR" altLang="en-US" dirty="0"/>
              <a:t>의 띄어쓰기를 모두 지우기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F07688-ED24-8EFC-BCCD-BB8EF0DF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480048"/>
            <a:ext cx="3949559" cy="2673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89132D-DC28-A34E-BD86-80EC068F1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468137"/>
            <a:ext cx="4176465" cy="2744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213E07-D088-7486-BC1C-44E0D305C718}"/>
              </a:ext>
            </a:extLst>
          </p:cNvPr>
          <p:cNvSpPr/>
          <p:nvPr/>
        </p:nvSpPr>
        <p:spPr>
          <a:xfrm>
            <a:off x="611560" y="2924944"/>
            <a:ext cx="1080120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998468-2C03-F481-CEA6-2D997BE27F94}"/>
              </a:ext>
            </a:extLst>
          </p:cNvPr>
          <p:cNvSpPr/>
          <p:nvPr/>
        </p:nvSpPr>
        <p:spPr>
          <a:xfrm>
            <a:off x="5292080" y="2924944"/>
            <a:ext cx="1152128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EED43F1-2B28-EAAE-B2C9-27F58495074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691680" y="3075744"/>
            <a:ext cx="36004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02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73DF0-3D32-1F8E-7D84-26E86A88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구성 및 사양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540A4-9CFA-5364-9391-C6A91FF8B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공유기에 서버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 err="1"/>
              <a:t>아두이노를</a:t>
            </a:r>
            <a:r>
              <a:rPr lang="ko-KR" altLang="en-US" dirty="0"/>
              <a:t> 연결한다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ip</a:t>
            </a:r>
            <a:r>
              <a:rPr lang="ko-KR" altLang="en-US" dirty="0"/>
              <a:t>의 경우 실습 환경에 따라 달라질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70FA55-5673-A61C-3D78-8970E7E6BA17}"/>
              </a:ext>
            </a:extLst>
          </p:cNvPr>
          <p:cNvGrpSpPr/>
          <p:nvPr/>
        </p:nvGrpSpPr>
        <p:grpSpPr>
          <a:xfrm>
            <a:off x="3382947" y="3669998"/>
            <a:ext cx="2376264" cy="1939536"/>
            <a:chOff x="4644008" y="2132856"/>
            <a:chExt cx="3816424" cy="3115012"/>
          </a:xfrm>
        </p:grpSpPr>
        <p:pic>
          <p:nvPicPr>
            <p:cNvPr id="4" name="Picture 2" descr="Raspberry Pi 4 Model B 4GB : FLUTON">
              <a:extLst>
                <a:ext uri="{FF2B5EF4-FFF2-40B4-BE49-F238E27FC236}">
                  <a16:creationId xmlns:a16="http://schemas.microsoft.com/office/drawing/2014/main" id="{85DB66FE-11F5-10E9-192A-60287599DC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0" t="22700" r="12201" b="20601"/>
            <a:stretch/>
          </p:blipFill>
          <p:spPr bwMode="auto">
            <a:xfrm rot="5400000">
              <a:off x="4238630" y="2538234"/>
              <a:ext cx="3115012" cy="2304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LED - 나무위키">
              <a:extLst>
                <a:ext uri="{FF2B5EF4-FFF2-40B4-BE49-F238E27FC236}">
                  <a16:creationId xmlns:a16="http://schemas.microsoft.com/office/drawing/2014/main" id="{C6E66581-BC55-3C85-8F2C-953A73ED4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" t="6875" r="88975" b="33981"/>
            <a:stretch/>
          </p:blipFill>
          <p:spPr bwMode="auto">
            <a:xfrm rot="5400000" flipH="1">
              <a:off x="7668505" y="3598980"/>
              <a:ext cx="422038" cy="105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LED - 나무위키">
              <a:extLst>
                <a:ext uri="{FF2B5EF4-FFF2-40B4-BE49-F238E27FC236}">
                  <a16:creationId xmlns:a16="http://schemas.microsoft.com/office/drawing/2014/main" id="{4B4F8210-D0BC-2C71-4C90-B7BE4E247B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8" t="5222" r="80987" b="33521"/>
            <a:stretch/>
          </p:blipFill>
          <p:spPr bwMode="auto">
            <a:xfrm rot="5400000" flipH="1">
              <a:off x="7724135" y="4194078"/>
              <a:ext cx="383672" cy="108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3544C91-3909-DED9-B7DD-BA4F26765386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6921791" y="4124665"/>
              <a:ext cx="432048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6523E05-D1A1-3942-9064-7DC637375470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6921791" y="4736448"/>
              <a:ext cx="449720" cy="2091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8" descr="How HC-SR501 PIR Sensor Works &amp; How To Interface It With Arduino">
              <a:extLst>
                <a:ext uri="{FF2B5EF4-FFF2-40B4-BE49-F238E27FC236}">
                  <a16:creationId xmlns:a16="http://schemas.microsoft.com/office/drawing/2014/main" id="{4DBAB389-AFA8-0E36-CDBE-E431E3DB54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8" r="18583" b="39039"/>
            <a:stretch/>
          </p:blipFill>
          <p:spPr bwMode="auto">
            <a:xfrm rot="5400000">
              <a:off x="7022326" y="2335414"/>
              <a:ext cx="1496648" cy="137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85BF146-F007-33C2-D8DC-899CAA7C4C0E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6921791" y="3025196"/>
              <a:ext cx="15907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EF7AB18-3DB0-3429-9AAA-5C0808C89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3873357"/>
            <a:ext cx="1112100" cy="16363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47104F-8A22-04E5-0668-4006828BA6DF}"/>
              </a:ext>
            </a:extLst>
          </p:cNvPr>
          <p:cNvSpPr/>
          <p:nvPr/>
        </p:nvSpPr>
        <p:spPr>
          <a:xfrm>
            <a:off x="131480" y="5808068"/>
            <a:ext cx="2413952" cy="8980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서버</a:t>
            </a:r>
            <a:endParaRPr lang="en-US" altLang="ko-KR" sz="1400" dirty="0">
              <a:latin typeface="HY동녘B" pitchFamily="18" charset="-127"/>
              <a:ea typeface="HY동녘B" pitchFamily="18" charset="-127"/>
            </a:endParaRP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IoT </a:t>
            </a:r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플랫폼 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: MOBIUS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IP: 192.168.35.17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C28CF4-2982-D26C-8E13-9F36537FF5DF}"/>
              </a:ext>
            </a:extLst>
          </p:cNvPr>
          <p:cNvSpPr/>
          <p:nvPr/>
        </p:nvSpPr>
        <p:spPr>
          <a:xfrm>
            <a:off x="3018410" y="5808068"/>
            <a:ext cx="2508582" cy="8980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 dirty="0" err="1">
                <a:latin typeface="HY동녘B" pitchFamily="18" charset="-127"/>
                <a:ea typeface="HY동녘B" pitchFamily="18" charset="-127"/>
              </a:rPr>
              <a:t>라즈베리파이</a:t>
            </a:r>
            <a:endParaRPr lang="en-US" altLang="ko-KR" sz="1400" dirty="0">
              <a:latin typeface="HY동녘B" pitchFamily="18" charset="-127"/>
              <a:ea typeface="HY동녘B" pitchFamily="18" charset="-127"/>
            </a:endParaRP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IoT </a:t>
            </a:r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플랫폼 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1400" dirty="0" err="1">
                <a:latin typeface="HY동녘B" pitchFamily="18" charset="-127"/>
                <a:ea typeface="HY동녘B" pitchFamily="18" charset="-127"/>
              </a:rPr>
              <a:t>nCube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-Thyme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IP: 192.168.35.191</a:t>
            </a:r>
          </a:p>
        </p:txBody>
      </p:sp>
      <p:pic>
        <p:nvPicPr>
          <p:cNvPr id="6146" name="Picture 2" descr="와이파이 공유기 구매 팁 : 네이버 블로그">
            <a:extLst>
              <a:ext uri="{FF2B5EF4-FFF2-40B4-BE49-F238E27FC236}">
                <a16:creationId xmlns:a16="http://schemas.microsoft.com/office/drawing/2014/main" id="{8E17490E-FC7E-F715-C0C5-40FCC8EC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35" y="1728079"/>
            <a:ext cx="1242458" cy="124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D0D11A-A7D3-A66C-C74D-B9DEC553592C}"/>
              </a:ext>
            </a:extLst>
          </p:cNvPr>
          <p:cNvSpPr/>
          <p:nvPr/>
        </p:nvSpPr>
        <p:spPr>
          <a:xfrm>
            <a:off x="5071435" y="2016033"/>
            <a:ext cx="1580169" cy="74208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ko-KR" altLang="en-US" sz="1400">
                <a:latin typeface="HY동녘B" pitchFamily="18" charset="-127"/>
                <a:ea typeface="HY동녘B" pitchFamily="18" charset="-127"/>
              </a:rPr>
              <a:t>공유기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B28FF5B-630D-C77D-0BA7-39018BADD44A}"/>
              </a:ext>
            </a:extLst>
          </p:cNvPr>
          <p:cNvCxnSpPr>
            <a:cxnSpLocks/>
          </p:cNvCxnSpPr>
          <p:nvPr/>
        </p:nvCxnSpPr>
        <p:spPr>
          <a:xfrm flipV="1">
            <a:off x="2094255" y="2881985"/>
            <a:ext cx="1829673" cy="73620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F0BD45-8E48-F00E-ED29-49593CD8BB02}"/>
              </a:ext>
            </a:extLst>
          </p:cNvPr>
          <p:cNvCxnSpPr>
            <a:cxnSpLocks/>
            <a:endCxn id="6146" idx="2"/>
          </p:cNvCxnSpPr>
          <p:nvPr/>
        </p:nvCxnSpPr>
        <p:spPr>
          <a:xfrm flipV="1">
            <a:off x="4322948" y="2970535"/>
            <a:ext cx="29716" cy="64765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윈도우10 부팅시 와이파이(WIFI) 자동 연결 안될때 해결 방법">
            <a:extLst>
              <a:ext uri="{FF2B5EF4-FFF2-40B4-BE49-F238E27FC236}">
                <a16:creationId xmlns:a16="http://schemas.microsoft.com/office/drawing/2014/main" id="{A881CF8C-830C-B60A-BB3A-E600A08B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75" y="2855276"/>
            <a:ext cx="799264" cy="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윈도우10 부팅시 와이파이(WIFI) 자동 연결 안될때 해결 방법">
            <a:extLst>
              <a:ext uri="{FF2B5EF4-FFF2-40B4-BE49-F238E27FC236}">
                <a16:creationId xmlns:a16="http://schemas.microsoft.com/office/drawing/2014/main" id="{2610936A-413C-6DF6-CF17-43243916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49" y="3048443"/>
            <a:ext cx="799264" cy="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27424F-8F1F-F7B4-1D72-00595280523F}"/>
              </a:ext>
            </a:extLst>
          </p:cNvPr>
          <p:cNvSpPr txBox="1"/>
          <p:nvPr/>
        </p:nvSpPr>
        <p:spPr>
          <a:xfrm>
            <a:off x="5123331" y="5391861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FDBDE1-9AE1-E581-5042-8B3567CB3D27}"/>
              </a:ext>
            </a:extLst>
          </p:cNvPr>
          <p:cNvSpPr txBox="1"/>
          <p:nvPr/>
        </p:nvSpPr>
        <p:spPr>
          <a:xfrm>
            <a:off x="5151654" y="4087186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PIR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1D3F1B-0B5F-C2D2-C1EC-816518CE9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659455" y="4260060"/>
            <a:ext cx="1754018" cy="7443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DE573F-E918-F7FB-9A96-D457C560574B}"/>
              </a:ext>
            </a:extLst>
          </p:cNvPr>
          <p:cNvSpPr/>
          <p:nvPr/>
        </p:nvSpPr>
        <p:spPr>
          <a:xfrm>
            <a:off x="6282172" y="5808068"/>
            <a:ext cx="2508582" cy="8980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Adafruit Feather M0</a:t>
            </a:r>
          </a:p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IoT </a:t>
            </a:r>
            <a:r>
              <a:rPr lang="ko-KR" altLang="en-US" sz="1400" dirty="0">
                <a:latin typeface="HY동녘B" pitchFamily="18" charset="-127"/>
                <a:ea typeface="HY동녘B" pitchFamily="18" charset="-127"/>
              </a:rPr>
              <a:t>플랫폼 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: </a:t>
            </a:r>
            <a:r>
              <a:rPr lang="en-US" altLang="ko-KR" sz="1400" dirty="0" err="1">
                <a:latin typeface="HY동녘B" pitchFamily="18" charset="-127"/>
                <a:ea typeface="HY동녘B" pitchFamily="18" charset="-127"/>
              </a:rPr>
              <a:t>nCube</a:t>
            </a:r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-Thyme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0353D0-0E1B-2ED1-301A-E65E98C4D9E0}"/>
              </a:ext>
            </a:extLst>
          </p:cNvPr>
          <p:cNvCxnSpPr>
            <a:cxnSpLocks/>
          </p:cNvCxnSpPr>
          <p:nvPr/>
        </p:nvCxnSpPr>
        <p:spPr>
          <a:xfrm flipH="1" flipV="1">
            <a:off x="4852253" y="2925765"/>
            <a:ext cx="2456051" cy="70647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윈도우10 부팅시 와이파이(WIFI) 자동 연결 안될때 해결 방법">
            <a:extLst>
              <a:ext uri="{FF2B5EF4-FFF2-40B4-BE49-F238E27FC236}">
                <a16:creationId xmlns:a16="http://schemas.microsoft.com/office/drawing/2014/main" id="{9B6F3706-D231-4ACD-8629-F1848BC0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46" y="2970535"/>
            <a:ext cx="799264" cy="4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LED - 나무위키">
            <a:extLst>
              <a:ext uri="{FF2B5EF4-FFF2-40B4-BE49-F238E27FC236}">
                <a16:creationId xmlns:a16="http://schemas.microsoft.com/office/drawing/2014/main" id="{1F914661-C0CE-FEA3-5EB2-CDE3532CA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t="6875" r="88975" b="33981"/>
          <a:stretch/>
        </p:blipFill>
        <p:spPr bwMode="auto">
          <a:xfrm rot="5400000" flipH="1">
            <a:off x="8366469" y="4528090"/>
            <a:ext cx="262778" cy="6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LED - 나무위키">
            <a:extLst>
              <a:ext uri="{FF2B5EF4-FFF2-40B4-BE49-F238E27FC236}">
                <a16:creationId xmlns:a16="http://schemas.microsoft.com/office/drawing/2014/main" id="{9CCFA35A-0A7A-56DE-B439-2F32B1C46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8401107" y="4898623"/>
            <a:ext cx="238890" cy="6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3662944-C992-DBEE-0746-FC98764C1C60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901534" y="4855403"/>
            <a:ext cx="26901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AEA88E-00E3-7DFD-B4C4-E625B3D2E531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7901534" y="5236325"/>
            <a:ext cx="280014" cy="1302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AF6DB78-4FCF-6FF6-686F-62977F384918}"/>
              </a:ext>
            </a:extLst>
          </p:cNvPr>
          <p:cNvCxnSpPr>
            <a:cxnSpLocks/>
          </p:cNvCxnSpPr>
          <p:nvPr/>
        </p:nvCxnSpPr>
        <p:spPr>
          <a:xfrm>
            <a:off x="7901534" y="4170828"/>
            <a:ext cx="99048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6A43AA-6569-1EE9-76A2-2BDE31E23F08}"/>
              </a:ext>
            </a:extLst>
          </p:cNvPr>
          <p:cNvSpPr txBox="1"/>
          <p:nvPr/>
        </p:nvSpPr>
        <p:spPr>
          <a:xfrm>
            <a:off x="8223676" y="5337083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3DD2018-0A71-BE8F-3B43-2C1493225F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4906" y="3844170"/>
            <a:ext cx="824650" cy="6965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CCFD85-4213-2B8D-1EE4-80622432B9DF}"/>
              </a:ext>
            </a:extLst>
          </p:cNvPr>
          <p:cNvSpPr txBox="1"/>
          <p:nvPr/>
        </p:nvSpPr>
        <p:spPr>
          <a:xfrm>
            <a:off x="8086619" y="4032408"/>
            <a:ext cx="55926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DHT11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188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52030-0945-0E5A-59CA-9FEC3B76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079CE-CA45-43AC-6DAA-3451EF440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압축 해제한 라이브러리들을 다음 경로로 모두 복사</a:t>
            </a:r>
            <a:endParaRPr lang="en-US" altLang="ko-KR" dirty="0"/>
          </a:p>
          <a:p>
            <a:pPr lvl="1"/>
            <a:r>
              <a:rPr lang="en-US" altLang="ko-KR" dirty="0"/>
              <a:t>C:\Users\test\Documents\Arduino\libraries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15A4E-5168-F811-92A1-5293B562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7920880" cy="4360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CB794C-F923-80FF-3F56-464392275F57}"/>
              </a:ext>
            </a:extLst>
          </p:cNvPr>
          <p:cNvSpPr/>
          <p:nvPr/>
        </p:nvSpPr>
        <p:spPr>
          <a:xfrm>
            <a:off x="971600" y="2636912"/>
            <a:ext cx="1296144" cy="22322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33F9872-B066-A571-8A04-207094B812C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67744" y="3753036"/>
            <a:ext cx="2016224" cy="972108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F7FEB-24F8-306E-CC82-2D637DE9372A}"/>
              </a:ext>
            </a:extLst>
          </p:cNvPr>
          <p:cNvSpPr txBox="1"/>
          <p:nvPr/>
        </p:nvSpPr>
        <p:spPr>
          <a:xfrm rot="1525287">
            <a:off x="2557390" y="4221306"/>
            <a:ext cx="1152128" cy="3600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모두 복사</a:t>
            </a:r>
          </a:p>
        </p:txBody>
      </p:sp>
    </p:spTree>
    <p:extLst>
      <p:ext uri="{BB962C8B-B14F-4D97-AF65-F5344CB8AC3E}">
        <p14:creationId xmlns:p14="http://schemas.microsoft.com/office/powerpoint/2010/main" val="9671453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297F5-9CA5-15CC-325E-3D7B4F0B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678B9-40C4-AF7D-A884-454289B8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를 종료 후 다시 실행</a:t>
            </a:r>
            <a:endParaRPr lang="en-US" altLang="ko-KR" dirty="0"/>
          </a:p>
          <a:p>
            <a:r>
              <a:rPr lang="en-US" altLang="ko-KR" dirty="0"/>
              <a:t>File &gt; Examples &gt; OneM2MClient &gt; </a:t>
            </a:r>
            <a:r>
              <a:rPr lang="en-US" altLang="ko-KR" dirty="0" err="1"/>
              <a:t>nCube</a:t>
            </a:r>
            <a:r>
              <a:rPr lang="en-US" altLang="ko-KR" dirty="0"/>
              <a:t>-Air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1C9F1-FEC5-FF76-E27D-E8FFD1AB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48395"/>
            <a:ext cx="4032448" cy="43932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10279-DB60-6B2B-7DC6-A236A7F73B10}"/>
              </a:ext>
            </a:extLst>
          </p:cNvPr>
          <p:cNvSpPr/>
          <p:nvPr/>
        </p:nvSpPr>
        <p:spPr>
          <a:xfrm>
            <a:off x="5580112" y="6169386"/>
            <a:ext cx="864096" cy="22887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3769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7DF05-E0C7-B0AA-50C1-DFA656BA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17313-F234-18EE-204F-BEE2C693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예제가 불러와졌으면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18FBC3-5125-E022-F4E7-166D855F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990725"/>
            <a:ext cx="2400300" cy="2876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8CCA26-9F91-BF74-CEE9-138E03B1B8BE}"/>
              </a:ext>
            </a:extLst>
          </p:cNvPr>
          <p:cNvSpPr/>
          <p:nvPr/>
        </p:nvSpPr>
        <p:spPr>
          <a:xfrm>
            <a:off x="3376950" y="3805974"/>
            <a:ext cx="2059145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319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1C97B-BEC3-5F12-3AAE-6C6716A1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7B066-6CE1-71A4-2207-0DED318B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경로 지정 후</a:t>
            </a:r>
            <a:r>
              <a:rPr lang="en-US" altLang="ko-KR" dirty="0"/>
              <a:t>(</a:t>
            </a:r>
            <a:r>
              <a:rPr lang="ko-KR" altLang="en-US" dirty="0"/>
              <a:t>본 예제는 바탕화면으로 지정</a:t>
            </a:r>
            <a:r>
              <a:rPr lang="en-US" altLang="ko-KR" dirty="0"/>
              <a:t>) </a:t>
            </a:r>
            <a:r>
              <a:rPr lang="ko-KR" altLang="en-US" dirty="0"/>
              <a:t>저장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47828-F941-3418-D150-974DEF1C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29" y="2564904"/>
            <a:ext cx="6675142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B49AAE-C143-9971-EB19-813647B24074}"/>
              </a:ext>
            </a:extLst>
          </p:cNvPr>
          <p:cNvSpPr/>
          <p:nvPr/>
        </p:nvSpPr>
        <p:spPr>
          <a:xfrm>
            <a:off x="6516216" y="5756008"/>
            <a:ext cx="648072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877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37406-30B0-ECF7-53F9-B53F2C08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1E6F5-0078-E635-5769-8EB572D88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Adafruit</a:t>
            </a:r>
            <a:r>
              <a:rPr lang="ko-KR" altLang="en-US" dirty="0"/>
              <a:t> </a:t>
            </a:r>
            <a:r>
              <a:rPr lang="en-US" altLang="ko-KR" dirty="0"/>
              <a:t>SAMD</a:t>
            </a:r>
            <a:r>
              <a:rPr lang="ko-KR" altLang="en-US" dirty="0"/>
              <a:t> </a:t>
            </a:r>
            <a:r>
              <a:rPr lang="en-US" altLang="ko-KR" dirty="0"/>
              <a:t>Boards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Adafruit</a:t>
            </a:r>
            <a:r>
              <a:rPr lang="ko-KR" altLang="en-US" dirty="0"/>
              <a:t> </a:t>
            </a:r>
            <a:r>
              <a:rPr lang="en-US" altLang="ko-KR" dirty="0"/>
              <a:t>Feather</a:t>
            </a:r>
            <a:r>
              <a:rPr lang="ko-KR" altLang="en-US" dirty="0"/>
              <a:t> </a:t>
            </a:r>
            <a:r>
              <a:rPr lang="en-US" altLang="ko-KR" dirty="0"/>
              <a:t>M0(SAMD21)</a:t>
            </a:r>
            <a:r>
              <a:rPr lang="ko-KR" altLang="en-US" dirty="0"/>
              <a:t>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A3CE0-197B-C619-41D0-595B34BD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17400"/>
            <a:ext cx="8229600" cy="24962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F5C3E7-B9EC-FD29-7F4F-81DF13585E7F}"/>
              </a:ext>
            </a:extLst>
          </p:cNvPr>
          <p:cNvSpPr/>
          <p:nvPr/>
        </p:nvSpPr>
        <p:spPr>
          <a:xfrm>
            <a:off x="6444208" y="3352032"/>
            <a:ext cx="2198464" cy="301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526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011BF-AC39-B4FD-52AB-968CDCFE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C155D-9F88-CAD3-D388-620FD59D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Verify </a:t>
            </a:r>
            <a:r>
              <a:rPr lang="ko-KR" altLang="en-US" dirty="0"/>
              <a:t>버튼 클릭하여 컴파일이 정상적으로 수행되는 것을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897207-B47A-0731-A1BE-784BA6B4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28862"/>
            <a:ext cx="4114800" cy="22002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63E705-B8F2-9C27-C48B-A7BCB87B7470}"/>
              </a:ext>
            </a:extLst>
          </p:cNvPr>
          <p:cNvSpPr/>
          <p:nvPr/>
        </p:nvSpPr>
        <p:spPr>
          <a:xfrm>
            <a:off x="2514600" y="2780928"/>
            <a:ext cx="401216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8283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26C9-A058-64B0-2132-AD9608D2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C9912-6A27-B0D1-1F7E-4D1DD9FD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컴파일이 정상적으로 수행되었다면</a:t>
            </a:r>
            <a:r>
              <a:rPr lang="en-US" altLang="ko-KR" dirty="0"/>
              <a:t>, </a:t>
            </a:r>
            <a:r>
              <a:rPr lang="ko-KR" altLang="en-US" dirty="0"/>
              <a:t>아래와 같은 문장이 출력됨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359E1-E7F0-ABE5-FA82-5E9E9F02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547937"/>
            <a:ext cx="65246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808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AA208-F34E-874D-976E-EC1BBBEA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1B67C-9BF9-0B56-BB2E-85B48013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(Mobius </a:t>
            </a:r>
            <a:r>
              <a:rPr lang="ko-KR" altLang="en-US" dirty="0"/>
              <a:t>서버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9532F-736C-D64F-4E31-A78179E48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4"/>
          <a:stretch/>
        </p:blipFill>
        <p:spPr>
          <a:xfrm>
            <a:off x="1943708" y="1791548"/>
            <a:ext cx="5256584" cy="2181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3EC3F1-3ACF-FAD1-1C35-8474D2A5B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879" y="4344272"/>
            <a:ext cx="5401429" cy="2076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1295798-3D2C-54EF-CF39-5C6B11FA5060}"/>
              </a:ext>
            </a:extLst>
          </p:cNvPr>
          <p:cNvSpPr/>
          <p:nvPr/>
        </p:nvSpPr>
        <p:spPr>
          <a:xfrm rot="5400000">
            <a:off x="4463988" y="3906646"/>
            <a:ext cx="216024" cy="50405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2757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F6807-4E7B-1EC2-08C4-0DB1F691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45F63-F9C2-2EF2-8987-CA9CDD00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센서 삭제 후 </a:t>
            </a:r>
            <a:r>
              <a:rPr lang="en-US" altLang="ko-KR" dirty="0"/>
              <a:t>DHT </a:t>
            </a:r>
            <a:r>
              <a:rPr lang="ko-KR" altLang="en-US" dirty="0"/>
              <a:t>센서 등록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71CF3-CE8E-77CB-F5F1-5D9BF094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38209"/>
            <a:ext cx="2648320" cy="1019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3EE5AD-3461-5A2E-21BD-C00395DD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238209"/>
            <a:ext cx="3010320" cy="2381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80BD530-2E1A-449A-F25B-06D36DA89B30}"/>
              </a:ext>
            </a:extLst>
          </p:cNvPr>
          <p:cNvSpPr/>
          <p:nvPr/>
        </p:nvSpPr>
        <p:spPr>
          <a:xfrm>
            <a:off x="4468182" y="2803727"/>
            <a:ext cx="484028" cy="125054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988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53AB9-BD39-234F-196B-D697F3DC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AFC91-A362-82F6-5F93-1725CC02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코드를 </a:t>
            </a:r>
            <a:r>
              <a:rPr lang="en-US" altLang="ko-KR" dirty="0" err="1"/>
              <a:t>dht</a:t>
            </a:r>
            <a:r>
              <a:rPr lang="en-US" altLang="ko-KR" dirty="0"/>
              <a:t>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33AAAF-D1A8-6EB9-0055-14405EED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49" y="2348880"/>
            <a:ext cx="4486901" cy="121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A7C643-A1E8-446A-A7D6-34DB781A6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3"/>
          <a:stretch/>
        </p:blipFill>
        <p:spPr>
          <a:xfrm>
            <a:off x="2328549" y="4149025"/>
            <a:ext cx="4706007" cy="1309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67E76A7-5FB2-F298-F11F-DC6A0B866187}"/>
              </a:ext>
            </a:extLst>
          </p:cNvPr>
          <p:cNvSpPr/>
          <p:nvPr/>
        </p:nvSpPr>
        <p:spPr>
          <a:xfrm rot="5400000">
            <a:off x="4463117" y="3348955"/>
            <a:ext cx="436870" cy="101936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1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5C0E9D7-92C9-261C-048A-330EF7F8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78EC7B-C178-C2F7-DF0E-9CACF3F9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81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DF4DE-34F9-3244-65B0-23562E8B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</a:t>
            </a:r>
            <a:r>
              <a:rPr lang="en-US" altLang="ko-KR" dirty="0"/>
              <a:t> </a:t>
            </a:r>
            <a:r>
              <a:rPr lang="ko-KR" altLang="en-US" dirty="0"/>
              <a:t>환경 구축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6A524B-5E4A-A4BA-4451-8144229AB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4735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96D00-0D96-D1A0-6BA1-852141AE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7D84E-5E6D-6E09-7587-A5F5F100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34033-F6CF-E93A-A8EC-502EECAD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64" y="1953179"/>
            <a:ext cx="5163271" cy="1991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2F0CA5-A9CE-FDCC-3CDB-88D575C1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4482087"/>
            <a:ext cx="5144218" cy="1933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1CC4A03-5BB5-B1EA-D47B-47D14ED25D6C}"/>
              </a:ext>
            </a:extLst>
          </p:cNvPr>
          <p:cNvSpPr/>
          <p:nvPr/>
        </p:nvSpPr>
        <p:spPr>
          <a:xfrm rot="5400000">
            <a:off x="4417697" y="3847071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16283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23A49-7608-8D2B-F8F6-A7391FBB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9EFB3C-6B47-F912-B2D0-B1D8B03A1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코드를 </a:t>
            </a:r>
            <a:r>
              <a:rPr lang="en-US" altLang="ko-KR" dirty="0" err="1"/>
              <a:t>dht</a:t>
            </a:r>
            <a:r>
              <a:rPr lang="en-US" altLang="ko-KR" dirty="0"/>
              <a:t>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DCFCD-E5A7-2EB4-FD42-8A007704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492896"/>
            <a:ext cx="4982270" cy="1228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6AEF37-FE08-5F57-E5A3-E6113536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214581"/>
            <a:ext cx="511563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653629E-9596-17A7-C47D-3A82B26CC1CB}"/>
              </a:ext>
            </a:extLst>
          </p:cNvPr>
          <p:cNvSpPr/>
          <p:nvPr/>
        </p:nvSpPr>
        <p:spPr>
          <a:xfrm rot="5400000">
            <a:off x="4417697" y="3636414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98160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A9E12-EEFB-B3F9-EA70-93DA3E6C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2FD53-F8E4-16A3-4809-7B0133167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중괄호 주석처리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C3D6CF-402B-5E67-A30A-45DE0376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780928"/>
            <a:ext cx="4877481" cy="933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1C59DA-6040-6CFD-DEF6-2918925E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471854"/>
            <a:ext cx="4896533" cy="885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06098BE-9188-3AA6-A82A-04F202A8650E}"/>
              </a:ext>
            </a:extLst>
          </p:cNvPr>
          <p:cNvSpPr/>
          <p:nvPr/>
        </p:nvSpPr>
        <p:spPr>
          <a:xfrm rot="5400000">
            <a:off x="4417697" y="3754254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76812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6D752-AC7A-FE18-9B4B-69252D48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1D3A9-AA0E-B05B-537D-8089C01B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코드를 </a:t>
            </a:r>
            <a:r>
              <a:rPr lang="en-US" altLang="ko-KR" dirty="0" err="1"/>
              <a:t>dht</a:t>
            </a:r>
            <a:r>
              <a:rPr lang="en-US" altLang="ko-KR" dirty="0"/>
              <a:t> </a:t>
            </a:r>
            <a:r>
              <a:rPr lang="ko-KR" altLang="en-US" dirty="0" err="1"/>
              <a:t>센서값</a:t>
            </a:r>
            <a:r>
              <a:rPr lang="ko-KR" altLang="en-US" dirty="0"/>
              <a:t> 가져오는 코드로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315FD4-E3BC-0ED8-59BB-71861BBB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708920"/>
            <a:ext cx="4410691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1DF05E-8101-35A0-32A8-BE8117B2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408091"/>
            <a:ext cx="4544059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775A7D9-0B50-1872-136D-3DDE208D56AC}"/>
              </a:ext>
            </a:extLst>
          </p:cNvPr>
          <p:cNvSpPr/>
          <p:nvPr/>
        </p:nvSpPr>
        <p:spPr>
          <a:xfrm rot="5400000">
            <a:off x="4417697" y="3799327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9222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1E1B2-FE57-5083-0062-880311FF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DF285-EC65-45CF-B28C-02207D55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EAEA8-0BDF-3FFF-F8E5-958DDC53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4542"/>
            <a:ext cx="5362230" cy="2555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195715-FA8C-D3E2-BF09-A5B0B79C0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48" y="3093844"/>
            <a:ext cx="5316724" cy="361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66FE9EF-55CF-BD18-48C8-DCA2AB757C66}"/>
              </a:ext>
            </a:extLst>
          </p:cNvPr>
          <p:cNvSpPr/>
          <p:nvPr/>
        </p:nvSpPr>
        <p:spPr>
          <a:xfrm rot="5400000">
            <a:off x="4417697" y="2512138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7845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EE8E-8558-1AC4-777E-3AB0C143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DA0A9-67D4-85A3-C378-B51A9FD89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(Mobius </a:t>
            </a:r>
            <a:r>
              <a:rPr lang="ko-KR" altLang="en-US" dirty="0"/>
              <a:t>서버에서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이라면 </a:t>
            </a:r>
            <a:r>
              <a:rPr lang="en-US" altLang="ko-KR" dirty="0"/>
              <a:t>LED </a:t>
            </a:r>
            <a:r>
              <a:rPr lang="ko-KR" altLang="en-US" dirty="0"/>
              <a:t>끄고</a:t>
            </a:r>
            <a:r>
              <a:rPr lang="en-US" altLang="ko-KR" dirty="0"/>
              <a:t>, led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아니라면 </a:t>
            </a:r>
            <a:r>
              <a:rPr lang="en-US" altLang="ko-KR" dirty="0"/>
              <a:t>LED </a:t>
            </a:r>
            <a:r>
              <a:rPr lang="ko-KR" altLang="en-US" dirty="0"/>
              <a:t>켜기로 수정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C5C05-DFEE-F011-07DE-4B2F59AD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44824"/>
            <a:ext cx="4515480" cy="1390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B3BD4E-2445-F161-2A96-163B4DBC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909093"/>
            <a:ext cx="6525536" cy="215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B0593EC-DBDC-4913-24EA-2F4136EED3FD}"/>
              </a:ext>
            </a:extLst>
          </p:cNvPr>
          <p:cNvSpPr/>
          <p:nvPr/>
        </p:nvSpPr>
        <p:spPr>
          <a:xfrm rot="5400000">
            <a:off x="4417697" y="3257419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291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09CBE-5AB5-DFC0-9AD8-C0269E7B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E0E579-260C-2E37-3D5B-23056D35D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예제의 소스코드를 아래와 같이 변경</a:t>
            </a:r>
            <a:r>
              <a:rPr lang="en-US" altLang="ko-KR" dirty="0"/>
              <a:t>(LED </a:t>
            </a:r>
            <a:r>
              <a:rPr lang="ko-KR" altLang="en-US" dirty="0"/>
              <a:t>핀 설정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D23E8-6A4C-C82A-E4D3-0570C16F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07" y="2276872"/>
            <a:ext cx="4010585" cy="857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67F047-6792-B2F7-2178-E819ABB4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07" y="3929693"/>
            <a:ext cx="4077269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AA645D8-3BDF-6DF2-B0E2-E652A77824B7}"/>
              </a:ext>
            </a:extLst>
          </p:cNvPr>
          <p:cNvSpPr/>
          <p:nvPr/>
        </p:nvSpPr>
        <p:spPr>
          <a:xfrm rot="5400000">
            <a:off x="4417697" y="3227951"/>
            <a:ext cx="308606" cy="72008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0407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31619-C52F-80EA-1350-71741A2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8B001-4A36-96BD-6CB8-43B02A685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윈도우에서 검색 기능을 통해 장치 관리자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D2D66B-10A2-E29B-F2A1-3E085904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29" y="2712866"/>
            <a:ext cx="3302543" cy="31686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07BFEA-0E99-4342-1DC0-94161FBC0125}"/>
              </a:ext>
            </a:extLst>
          </p:cNvPr>
          <p:cNvSpPr/>
          <p:nvPr/>
        </p:nvSpPr>
        <p:spPr>
          <a:xfrm>
            <a:off x="2920728" y="3068960"/>
            <a:ext cx="1723279" cy="2880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5242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B52FF-8BA7-A445-9636-1DF56D25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BA253-013F-5A76-3B53-6F61206E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Adafruit</a:t>
            </a:r>
            <a:r>
              <a:rPr lang="ko-KR" altLang="en-US" dirty="0"/>
              <a:t> </a:t>
            </a:r>
            <a:r>
              <a:rPr lang="en-US" altLang="ko-KR" dirty="0"/>
              <a:t>Feather</a:t>
            </a:r>
            <a:r>
              <a:rPr lang="ko-KR" altLang="en-US" dirty="0"/>
              <a:t> </a:t>
            </a:r>
            <a:r>
              <a:rPr lang="en-US" altLang="ko-KR" dirty="0"/>
              <a:t>M0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 번호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A2766-111E-309F-4316-F00E9C1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87" y="1428736"/>
            <a:ext cx="6827826" cy="50006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4BB2C5-7873-CACC-29D0-FADA633C7C01}"/>
              </a:ext>
            </a:extLst>
          </p:cNvPr>
          <p:cNvSpPr/>
          <p:nvPr/>
        </p:nvSpPr>
        <p:spPr>
          <a:xfrm>
            <a:off x="1619672" y="5249244"/>
            <a:ext cx="1368152" cy="2679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87883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7563-2179-F294-C193-EF710D5B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FE686-41FB-D3AA-9F5A-9BB8224C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COM </a:t>
            </a:r>
            <a:r>
              <a:rPr lang="ko-KR" altLang="en-US" dirty="0"/>
              <a:t>포트가 </a:t>
            </a:r>
            <a:r>
              <a:rPr lang="ko-KR" altLang="en-US" dirty="0" err="1"/>
              <a:t>안보인다면</a:t>
            </a:r>
            <a:r>
              <a:rPr lang="en-US" altLang="ko-KR" dirty="0"/>
              <a:t>, </a:t>
            </a:r>
            <a:r>
              <a:rPr lang="ko-KR" altLang="en-US" dirty="0"/>
              <a:t>아래 주소에서 드라이버 다운로드 후 설치</a:t>
            </a:r>
            <a:endParaRPr lang="en-US" altLang="ko-KR" dirty="0"/>
          </a:p>
          <a:p>
            <a:pPr lvl="1"/>
            <a:r>
              <a:rPr lang="en-US" altLang="ko-KR" dirty="0"/>
              <a:t>https://github.com/adafruit/Adafruit_Windows_Drivers/releases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9E9026-04F0-708F-780D-76F39287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57" y="4872538"/>
            <a:ext cx="2616183" cy="1797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CC66F8-DADC-67E1-748C-81B741162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872538"/>
            <a:ext cx="2616183" cy="1797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5114F9-AD08-8631-6A56-A7E89D05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18" y="4872538"/>
            <a:ext cx="2616183" cy="1797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C6CDC-48F7-5F7C-8B5F-7784F8214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889" y="1756071"/>
            <a:ext cx="5564222" cy="2796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CE2997-3D3F-6621-4464-1EA79446F772}"/>
              </a:ext>
            </a:extLst>
          </p:cNvPr>
          <p:cNvSpPr/>
          <p:nvPr/>
        </p:nvSpPr>
        <p:spPr>
          <a:xfrm>
            <a:off x="3024469" y="5645667"/>
            <a:ext cx="154303" cy="25081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A78B31D-C7BC-06E0-96EE-DE6F94ED7BF3}"/>
              </a:ext>
            </a:extLst>
          </p:cNvPr>
          <p:cNvSpPr/>
          <p:nvPr/>
        </p:nvSpPr>
        <p:spPr>
          <a:xfrm>
            <a:off x="6023470" y="5647155"/>
            <a:ext cx="154303" cy="25081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E750F-9D59-8A27-F14E-5015B320ADBF}"/>
              </a:ext>
            </a:extLst>
          </p:cNvPr>
          <p:cNvSpPr/>
          <p:nvPr/>
        </p:nvSpPr>
        <p:spPr>
          <a:xfrm>
            <a:off x="2342242" y="6443182"/>
            <a:ext cx="501566" cy="15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5989B8-3120-0BB6-DA91-7E9054CE4054}"/>
              </a:ext>
            </a:extLst>
          </p:cNvPr>
          <p:cNvSpPr/>
          <p:nvPr/>
        </p:nvSpPr>
        <p:spPr>
          <a:xfrm>
            <a:off x="5357317" y="6443182"/>
            <a:ext cx="501566" cy="15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95A352-4CAF-040F-B870-19B391192408}"/>
              </a:ext>
            </a:extLst>
          </p:cNvPr>
          <p:cNvSpPr/>
          <p:nvPr/>
        </p:nvSpPr>
        <p:spPr>
          <a:xfrm>
            <a:off x="8366716" y="6443182"/>
            <a:ext cx="501566" cy="1575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E589DB-C403-4ADE-F0FD-C892A25D4235}"/>
              </a:ext>
            </a:extLst>
          </p:cNvPr>
          <p:cNvSpPr/>
          <p:nvPr/>
        </p:nvSpPr>
        <p:spPr>
          <a:xfrm>
            <a:off x="1979711" y="3877982"/>
            <a:ext cx="1323245" cy="2160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25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791C3CA-886E-36A5-4C6E-C5FE7D6C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실습에 앞서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5239FA-5301-E4A2-74CE-19CB71C1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환경에서 윈도우의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192.168.35.17 </a:t>
            </a:r>
            <a:r>
              <a:rPr lang="ko-KR" altLang="en-US" dirty="0"/>
              <a:t>이라고 가정함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는 실습 환경마다 달라질 수 있음</a:t>
            </a:r>
            <a:endParaRPr lang="en-US" altLang="ko-KR" dirty="0"/>
          </a:p>
          <a:p>
            <a:r>
              <a:rPr lang="ko-KR" altLang="en-US" dirty="0"/>
              <a:t>실습자는 본인의 실습 환경에서의 </a:t>
            </a:r>
            <a:r>
              <a:rPr lang="en-US" altLang="ko-KR" dirty="0"/>
              <a:t>IP</a:t>
            </a:r>
            <a:r>
              <a:rPr lang="ko-KR" altLang="en-US" dirty="0"/>
              <a:t>를 확인해야 함</a:t>
            </a:r>
            <a:endParaRPr lang="en-US" altLang="ko-KR" dirty="0"/>
          </a:p>
          <a:p>
            <a:r>
              <a:rPr lang="en-US" altLang="ko-KR" b="1" u="sng" dirty="0"/>
              <a:t>192.168.35.17 </a:t>
            </a:r>
            <a:r>
              <a:rPr lang="ko-KR" altLang="en-US" b="1" u="sng" dirty="0"/>
              <a:t>대신 본인의 </a:t>
            </a:r>
            <a:r>
              <a:rPr lang="en-US" altLang="ko-KR" b="1" u="sng" dirty="0"/>
              <a:t>IP</a:t>
            </a:r>
            <a:r>
              <a:rPr lang="ko-KR" altLang="en-US" b="1" u="sng" dirty="0"/>
              <a:t>를 입력</a:t>
            </a:r>
            <a:r>
              <a:rPr lang="ko-KR" altLang="en-US" dirty="0"/>
              <a:t>해야 함</a:t>
            </a:r>
          </a:p>
        </p:txBody>
      </p:sp>
    </p:spTree>
    <p:extLst>
      <p:ext uri="{BB962C8B-B14F-4D97-AF65-F5344CB8AC3E}">
        <p14:creationId xmlns:p14="http://schemas.microsoft.com/office/powerpoint/2010/main" val="7835350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C25BF-3C54-DDB6-B387-B38EAD83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C87B9-F74C-F8EF-D335-9F96B59E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Adafruit Feather M0</a:t>
            </a:r>
            <a:r>
              <a:rPr lang="ko-KR" altLang="en-US" dirty="0"/>
              <a:t>의 </a:t>
            </a:r>
            <a:r>
              <a:rPr lang="ko-KR" altLang="en-US" dirty="0" err="1"/>
              <a:t>리셋버튼을</a:t>
            </a:r>
            <a:r>
              <a:rPr lang="ko-KR" altLang="en-US" dirty="0"/>
              <a:t> 더블 클릭</a:t>
            </a:r>
            <a:r>
              <a:rPr lang="en-US" altLang="ko-KR" dirty="0"/>
              <a:t>(</a:t>
            </a:r>
            <a:r>
              <a:rPr lang="ko-KR" altLang="en-US" dirty="0" err="1"/>
              <a:t>부트로더</a:t>
            </a:r>
            <a:r>
              <a:rPr lang="ko-KR" altLang="en-US" dirty="0"/>
              <a:t> 모드 진입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05057-007F-988A-7B9D-FFD1CA58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83009" y="2622781"/>
            <a:ext cx="4977981" cy="21125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89EE95-A75C-C8C9-1A7C-336D736E586C}"/>
              </a:ext>
            </a:extLst>
          </p:cNvPr>
          <p:cNvSpPr/>
          <p:nvPr/>
        </p:nvSpPr>
        <p:spPr>
          <a:xfrm>
            <a:off x="5796136" y="2946152"/>
            <a:ext cx="720080" cy="57606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3037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519C1-17A0-3C95-B2C8-18C0F7A7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3B990-F4F8-91A0-4E04-BE16E1895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장치 관리자에서 </a:t>
            </a:r>
            <a:r>
              <a:rPr lang="en-US" altLang="ko-KR" dirty="0"/>
              <a:t>Adafruit Feather M0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포트가 변경된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32929-2CB1-E9AB-4552-1257CC61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1556792"/>
            <a:ext cx="6192690" cy="45354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AFADB0-B459-B407-410E-A68E4210C3FF}"/>
              </a:ext>
            </a:extLst>
          </p:cNvPr>
          <p:cNvSpPr/>
          <p:nvPr/>
        </p:nvSpPr>
        <p:spPr>
          <a:xfrm>
            <a:off x="1907704" y="5013176"/>
            <a:ext cx="1296144" cy="2880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49921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10864-A180-A3F6-9FE8-0E9189E9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F753C-F046-1DCA-919C-38997E4B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 &gt; Port</a:t>
            </a:r>
            <a:r>
              <a:rPr lang="ko-KR" altLang="en-US" dirty="0"/>
              <a:t>에서 변경된 </a:t>
            </a:r>
            <a:r>
              <a:rPr lang="en-US" altLang="ko-KR" dirty="0"/>
              <a:t>COM</a:t>
            </a:r>
            <a:r>
              <a:rPr lang="ko-KR" altLang="en-US" dirty="0"/>
              <a:t>포트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6C3C6-5B34-022E-1325-55DD3342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2637"/>
            <a:ext cx="7162800" cy="27527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424F6E-55D8-38CB-044F-E252730A59A6}"/>
              </a:ext>
            </a:extLst>
          </p:cNvPr>
          <p:cNvSpPr/>
          <p:nvPr/>
        </p:nvSpPr>
        <p:spPr>
          <a:xfrm>
            <a:off x="5436096" y="4503960"/>
            <a:ext cx="2592288" cy="30140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4186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19D50-E6CA-0C0A-2D85-3F7E43FC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96D8C-6E78-7430-0DEA-5D799ABEC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업로드 버튼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54F98B-1B64-F060-D48B-6BA968DB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2571750"/>
            <a:ext cx="3705225" cy="1714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4DAF9A-5C82-F9D9-94C0-099199780CF1}"/>
              </a:ext>
            </a:extLst>
          </p:cNvPr>
          <p:cNvSpPr/>
          <p:nvPr/>
        </p:nvSpPr>
        <p:spPr>
          <a:xfrm>
            <a:off x="3059832" y="2996952"/>
            <a:ext cx="432048" cy="43204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0147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B52FF-8BA7-A445-9636-1DF56D25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BA253-013F-5A76-3B53-6F61206E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업로드가 모두 완료되면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en-US" altLang="ko-KR" dirty="0"/>
              <a:t>COM</a:t>
            </a:r>
            <a:r>
              <a:rPr lang="ko-KR" altLang="en-US" dirty="0"/>
              <a:t>포트가 다시 변경된 것을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AA2766-111E-309F-4316-F00E9C1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87" y="1428736"/>
            <a:ext cx="6827826" cy="50006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9E8641-E89D-10BC-02D5-2C1F708C5A32}"/>
              </a:ext>
            </a:extLst>
          </p:cNvPr>
          <p:cNvSpPr/>
          <p:nvPr/>
        </p:nvSpPr>
        <p:spPr>
          <a:xfrm>
            <a:off x="1619672" y="5229200"/>
            <a:ext cx="1440160" cy="2880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072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B9A8-81CF-11E5-E3D7-ECBEE5A6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811C1-9FAF-2F5B-DD30-66C856D1A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Tools &gt; Port</a:t>
            </a:r>
            <a:r>
              <a:rPr lang="ko-KR" altLang="en-US" dirty="0"/>
              <a:t>에서 변경된 </a:t>
            </a:r>
            <a:r>
              <a:rPr lang="en-US" altLang="ko-KR" dirty="0"/>
              <a:t>COM </a:t>
            </a:r>
            <a:r>
              <a:rPr lang="ko-KR" altLang="en-US" dirty="0"/>
              <a:t>포트를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C19EF1-52FA-8F59-33A7-3362696D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876425"/>
            <a:ext cx="7181850" cy="3105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231D82-E4AB-0B01-07E9-F78760144517}"/>
              </a:ext>
            </a:extLst>
          </p:cNvPr>
          <p:cNvSpPr/>
          <p:nvPr/>
        </p:nvSpPr>
        <p:spPr>
          <a:xfrm>
            <a:off x="5364088" y="4293096"/>
            <a:ext cx="2664296" cy="3600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8232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6DC5C-D5F8-6122-BB7C-6A843524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66E24-6A8D-5EC8-6537-B7D7F54A5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우측 상단의 </a:t>
            </a:r>
            <a:r>
              <a:rPr lang="en-US" altLang="ko-KR" dirty="0"/>
              <a:t>Serial Monitor</a:t>
            </a:r>
            <a:r>
              <a:rPr lang="ko-KR" altLang="en-US" dirty="0"/>
              <a:t>를 클릭하여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D6B7B-9D7E-C33C-DB2D-81097BA7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562225"/>
            <a:ext cx="2695575" cy="1733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FE99C5-49F3-E064-2A1C-FE8CCDB10DBF}"/>
              </a:ext>
            </a:extLst>
          </p:cNvPr>
          <p:cNvSpPr/>
          <p:nvPr/>
        </p:nvSpPr>
        <p:spPr>
          <a:xfrm>
            <a:off x="5508104" y="2996952"/>
            <a:ext cx="411683" cy="3600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7882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24B72-EE7D-B050-EC9B-5BEACE3D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AA127D-20C6-ED72-846B-6C7CA1C01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Adafruit Feather M0</a:t>
            </a:r>
            <a:r>
              <a:rPr lang="ko-KR" altLang="en-US" dirty="0"/>
              <a:t>가 출력하는 메시지를 확인</a:t>
            </a:r>
            <a:endParaRPr lang="en-US" altLang="ko-KR" dirty="0"/>
          </a:p>
          <a:p>
            <a:r>
              <a:rPr lang="en-US" altLang="ko-KR" dirty="0"/>
              <a:t>Mobius </a:t>
            </a:r>
            <a:r>
              <a:rPr lang="ko-KR" altLang="en-US" dirty="0"/>
              <a:t>서버에게 지속적으로 </a:t>
            </a:r>
            <a:r>
              <a:rPr lang="en-US" altLang="ko-KR" dirty="0"/>
              <a:t>DHT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값을 보내는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40E97-FFD9-8893-AE8A-438767B9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19588"/>
            <a:ext cx="7488832" cy="818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521121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5BC1C-7E5B-ABA1-53FA-B2D41B69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049FB-EA8C-AC71-61F7-EE573C306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FreeBoard</a:t>
            </a:r>
            <a:r>
              <a:rPr lang="ko-KR" altLang="en-US" dirty="0"/>
              <a:t>에서 </a:t>
            </a:r>
            <a:r>
              <a:rPr lang="en-US" altLang="ko-KR" dirty="0"/>
              <a:t>temp</a:t>
            </a:r>
            <a:r>
              <a:rPr lang="ko-KR" altLang="en-US" dirty="0"/>
              <a:t> 값이 전달되는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CEBC1D-0DD9-3E90-5CE8-4B006B0E1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0"/>
          <a:stretch/>
        </p:blipFill>
        <p:spPr>
          <a:xfrm>
            <a:off x="2919182" y="1877214"/>
            <a:ext cx="3305636" cy="299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4866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D7EC-BE2D-C580-91A8-9540394B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B4F64-A389-7526-CDB6-588FFDE1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를 제어하기 위해 </a:t>
            </a:r>
            <a:r>
              <a:rPr lang="en-US" altLang="ko-KR" dirty="0"/>
              <a:t>Resource Browser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lvl="1"/>
            <a:r>
              <a:rPr lang="en-US" altLang="ko-KR" dirty="0"/>
              <a:t>http://192.168.35.17:7575/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아래와 같이 정보를 입력 후 </a:t>
            </a:r>
            <a:r>
              <a:rPr lang="en-US" altLang="ko-KR" dirty="0"/>
              <a:t>START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EA868A-3C7A-9520-87EF-9EBE8D48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717566"/>
            <a:ext cx="8496944" cy="14228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3636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5794F7-ECB9-8C0D-81FE-0C29C8A0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실습 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7887EB-3FC7-5552-85FA-CFD60D26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도구들을 설치하여 </a:t>
            </a:r>
            <a:r>
              <a:rPr lang="en-US" altLang="ko-KR" dirty="0"/>
              <a:t>Mobius</a:t>
            </a:r>
            <a:r>
              <a:rPr lang="ko-KR" altLang="en-US" dirty="0"/>
              <a:t>를 제어 및 관리한다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A482FC-B50A-4CEA-7C1A-EAF3B1BE4DE8}"/>
              </a:ext>
            </a:extLst>
          </p:cNvPr>
          <p:cNvSpPr/>
          <p:nvPr/>
        </p:nvSpPr>
        <p:spPr>
          <a:xfrm>
            <a:off x="3347864" y="2563502"/>
            <a:ext cx="1584176" cy="126379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dirty="0">
                <a:latin typeface="HY동녘B" pitchFamily="18" charset="-127"/>
                <a:ea typeface="HY동녘B" pitchFamily="18" charset="-127"/>
              </a:rPr>
              <a:t>Mobius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E72DE-C781-4CAC-9574-FDE36EECE4F0}"/>
              </a:ext>
            </a:extLst>
          </p:cNvPr>
          <p:cNvSpPr/>
          <p:nvPr/>
        </p:nvSpPr>
        <p:spPr>
          <a:xfrm>
            <a:off x="971600" y="2060848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 err="1">
                <a:latin typeface="HY동녘B" pitchFamily="18" charset="-127"/>
                <a:ea typeface="HY동녘B" pitchFamily="18" charset="-127"/>
              </a:rPr>
              <a:t>Mosquitto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131FA5-1B4A-93DF-01C4-BE4C244E9B08}"/>
              </a:ext>
            </a:extLst>
          </p:cNvPr>
          <p:cNvSpPr/>
          <p:nvPr/>
        </p:nvSpPr>
        <p:spPr>
          <a:xfrm>
            <a:off x="971600" y="2908770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MySQL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C7B7BC-64D1-6EC4-DB5F-67CE693D9073}"/>
              </a:ext>
            </a:extLst>
          </p:cNvPr>
          <p:cNvSpPr/>
          <p:nvPr/>
        </p:nvSpPr>
        <p:spPr>
          <a:xfrm>
            <a:off x="971600" y="3756692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Node.js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0CC546-D7F5-177A-0C3C-C1E0202F964F}"/>
              </a:ext>
            </a:extLst>
          </p:cNvPr>
          <p:cNvSpPr/>
          <p:nvPr/>
        </p:nvSpPr>
        <p:spPr>
          <a:xfrm>
            <a:off x="3467864" y="5093044"/>
            <a:ext cx="1344176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Freeboard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212411-2105-2E11-384D-7A5C520020A7}"/>
              </a:ext>
            </a:extLst>
          </p:cNvPr>
          <p:cNvSpPr/>
          <p:nvPr/>
        </p:nvSpPr>
        <p:spPr>
          <a:xfrm>
            <a:off x="5547169" y="4022544"/>
            <a:ext cx="1344176" cy="57326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Nginx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81DEF0-8229-B0AE-3E3B-92B538862753}"/>
              </a:ext>
            </a:extLst>
          </p:cNvPr>
          <p:cNvSpPr/>
          <p:nvPr/>
        </p:nvSpPr>
        <p:spPr>
          <a:xfrm>
            <a:off x="6628398" y="2906263"/>
            <a:ext cx="1932675" cy="5732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marL="742950" indent="-742950" algn="ctr"/>
            <a:r>
              <a:rPr lang="en-US" altLang="ko-KR" sz="1400" dirty="0">
                <a:latin typeface="HY동녘B" pitchFamily="18" charset="-127"/>
                <a:ea typeface="HY동녘B" pitchFamily="18" charset="-127"/>
              </a:rPr>
              <a:t>Resource Browser</a:t>
            </a:r>
            <a:endParaRPr lang="ko-KR" altLang="en-US" sz="1400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D1510A3-FC44-A1D3-851C-E2DF8978F5D9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 flipV="1">
            <a:off x="2315776" y="2347478"/>
            <a:ext cx="1032088" cy="84792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56FEB8-0571-CF96-B649-27A10795FB84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2315776" y="3195400"/>
            <a:ext cx="10320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81F5ECF-AD64-78EE-84F0-C84C189E40D3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315776" y="3195400"/>
            <a:ext cx="1032088" cy="84792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9F4312-803A-0A88-1DE3-09F04801288E}"/>
              </a:ext>
            </a:extLst>
          </p:cNvPr>
          <p:cNvSpPr txBox="1"/>
          <p:nvPr/>
        </p:nvSpPr>
        <p:spPr>
          <a:xfrm>
            <a:off x="2354711" y="3002120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200" dirty="0"/>
              <a:t>내부적으로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사용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ED6BA2B-7B45-AEF9-7D49-7EA660FFAB7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4812040" y="4595804"/>
            <a:ext cx="1407217" cy="78387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526AFA2-1F77-FEAC-7CBA-8CDCC63D6412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4139952" y="3827298"/>
            <a:ext cx="0" cy="126574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5C89EF6-4367-1BC7-8654-95744E98E04B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4932040" y="3192893"/>
            <a:ext cx="1696358" cy="250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251CD2-D18C-B29B-EE75-A82F932ADB80}"/>
              </a:ext>
            </a:extLst>
          </p:cNvPr>
          <p:cNvSpPr txBox="1"/>
          <p:nvPr/>
        </p:nvSpPr>
        <p:spPr>
          <a:xfrm>
            <a:off x="5164511" y="4870466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200" dirty="0"/>
              <a:t>내부적으로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BB1B61-1A45-96F9-E587-540FBD9E1F40}"/>
              </a:ext>
            </a:extLst>
          </p:cNvPr>
          <p:cNvSpPr txBox="1"/>
          <p:nvPr/>
        </p:nvSpPr>
        <p:spPr>
          <a:xfrm>
            <a:off x="3610171" y="4383394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1200" dirty="0"/>
              <a:t>Mobius</a:t>
            </a:r>
            <a:r>
              <a:rPr lang="ko-KR" altLang="en-US" sz="1200" dirty="0"/>
              <a:t>의 데이터를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실시간 조회하여</a:t>
            </a:r>
            <a:endParaRPr lang="en-US" altLang="ko-KR" sz="1200" dirty="0"/>
          </a:p>
          <a:p>
            <a:pPr algn="ctr"/>
            <a:r>
              <a:rPr lang="ko-KR" altLang="en-US" sz="1200" dirty="0"/>
              <a:t>텍스트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그래프 등으로 표현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557185-FEEA-C0C0-1DFE-2356D0E9C67B}"/>
              </a:ext>
            </a:extLst>
          </p:cNvPr>
          <p:cNvSpPr txBox="1"/>
          <p:nvPr/>
        </p:nvSpPr>
        <p:spPr>
          <a:xfrm>
            <a:off x="5164376" y="2024539"/>
            <a:ext cx="1263523" cy="107291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altLang="ko-KR" sz="1200" dirty="0"/>
              <a:t>Mobius</a:t>
            </a:r>
            <a:r>
              <a:rPr lang="ko-KR" altLang="en-US" sz="1200" dirty="0"/>
              <a:t>의 내 </a:t>
            </a:r>
            <a:endParaRPr lang="en-US" altLang="ko-KR" sz="1200" dirty="0"/>
          </a:p>
          <a:p>
            <a:pPr algn="ctr"/>
            <a:r>
              <a:rPr lang="en-US" altLang="ko-KR" sz="1200" dirty="0" err="1"/>
              <a:t>cnt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cin</a:t>
            </a:r>
            <a:r>
              <a:rPr lang="ko-KR" altLang="en-US" sz="1200" dirty="0"/>
              <a:t>등의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정보를 조회하여</a:t>
            </a:r>
            <a:endParaRPr lang="en-US" altLang="ko-KR" sz="1200" dirty="0"/>
          </a:p>
          <a:p>
            <a:pPr algn="ctr"/>
            <a:r>
              <a:rPr lang="ko-KR" altLang="en-US" sz="1200" dirty="0"/>
              <a:t>그래프로 표현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모듈 등록 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 전송 가능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AE4901-4988-A8AC-C1DA-D80A76E97D01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6219257" y="3479523"/>
            <a:ext cx="1375479" cy="54302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A65576-25CE-042F-3079-0DD992B07005}"/>
              </a:ext>
            </a:extLst>
          </p:cNvPr>
          <p:cNvSpPr txBox="1"/>
          <p:nvPr/>
        </p:nvSpPr>
        <p:spPr>
          <a:xfrm>
            <a:off x="6628398" y="3579661"/>
            <a:ext cx="993153" cy="38154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200" dirty="0"/>
              <a:t>내부적으로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4045109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B3D56-2697-E4DC-0EE4-B288FAFC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2D10A-7AB6-F6E0-A1F7-1B31412DF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&gt; KETI3_DEMO &gt; led </a:t>
            </a:r>
            <a:r>
              <a:rPr lang="ko-KR" altLang="en-US" dirty="0"/>
              <a:t>를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r>
              <a:rPr lang="en-US" altLang="ko-KR" dirty="0"/>
              <a:t>Create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C76DE3-E37E-D3C9-284C-B30BEDA4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3250"/>
            <a:ext cx="7632848" cy="29715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CB7882-1754-1A86-8C2B-BC18D7E01363}"/>
              </a:ext>
            </a:extLst>
          </p:cNvPr>
          <p:cNvSpPr/>
          <p:nvPr/>
        </p:nvSpPr>
        <p:spPr>
          <a:xfrm>
            <a:off x="7092280" y="4365104"/>
            <a:ext cx="1080120" cy="21602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0506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8B2CD-DEE8-0A6B-B5A8-8D4690D1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98CB7-78AD-616D-001D-10E1AEDC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입력 후 </a:t>
            </a:r>
            <a:r>
              <a:rPr lang="en-US" altLang="ko-KR" dirty="0"/>
              <a:t>Create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48715-BCB3-BA11-CF03-7777522C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80" y="1790471"/>
            <a:ext cx="5658640" cy="32770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EBA948-5A58-159C-6C8B-D0D759352EEA}"/>
              </a:ext>
            </a:extLst>
          </p:cNvPr>
          <p:cNvSpPr/>
          <p:nvPr/>
        </p:nvSpPr>
        <p:spPr>
          <a:xfrm>
            <a:off x="5292080" y="2831810"/>
            <a:ext cx="2016224" cy="38116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D246E6-1D70-41CC-9252-3D96DBA90D66}"/>
              </a:ext>
            </a:extLst>
          </p:cNvPr>
          <p:cNvSpPr/>
          <p:nvPr/>
        </p:nvSpPr>
        <p:spPr>
          <a:xfrm>
            <a:off x="6588224" y="4653136"/>
            <a:ext cx="648072" cy="2880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3862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819DF-3625-8AF6-1E9E-8A50F42A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231B39-DAC3-4E30-C49E-E86520B5A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이 생성된 것을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789FDB-EABF-4486-0A22-97BA5384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57889"/>
            <a:ext cx="8064896" cy="26422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A63E69-4CFA-B966-0DCF-6630ED6F43C3}"/>
              </a:ext>
            </a:extLst>
          </p:cNvPr>
          <p:cNvSpPr/>
          <p:nvPr/>
        </p:nvSpPr>
        <p:spPr>
          <a:xfrm>
            <a:off x="7092280" y="2886885"/>
            <a:ext cx="1440160" cy="57606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15134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F1E1B-E4E4-2ECA-9294-BBB8EF13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9B9D-F4C1-5D4F-CA37-8B8AEFF49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가 점등된 것을 확인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697F19-F7FB-66AE-D38E-01A2349F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55576" y="2470161"/>
            <a:ext cx="4977981" cy="2112504"/>
          </a:xfrm>
          <a:prstGeom prst="rect">
            <a:avLst/>
          </a:prstGeom>
        </p:spPr>
      </p:pic>
      <p:pic>
        <p:nvPicPr>
          <p:cNvPr id="28" name="Picture 6" descr="LED - 나무위키">
            <a:extLst>
              <a:ext uri="{FF2B5EF4-FFF2-40B4-BE49-F238E27FC236}">
                <a16:creationId xmlns:a16="http://schemas.microsoft.com/office/drawing/2014/main" id="{D8510409-0F24-404E-A067-EDFAE645F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5222" r="80987" b="33521"/>
          <a:stretch/>
        </p:blipFill>
        <p:spPr bwMode="auto">
          <a:xfrm rot="5400000" flipH="1">
            <a:off x="7434302" y="3328037"/>
            <a:ext cx="540219" cy="15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57F8C6-CE45-36DB-F240-9224F549E669}"/>
              </a:ext>
            </a:extLst>
          </p:cNvPr>
          <p:cNvSpPr txBox="1"/>
          <p:nvPr/>
        </p:nvSpPr>
        <p:spPr>
          <a:xfrm>
            <a:off x="7368458" y="4377435"/>
            <a:ext cx="509955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2D44737-E2D8-28E1-6A42-1B462BBFA7F7}"/>
              </a:ext>
            </a:extLst>
          </p:cNvPr>
          <p:cNvSpPr/>
          <p:nvPr/>
        </p:nvSpPr>
        <p:spPr>
          <a:xfrm>
            <a:off x="4279281" y="2493238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7438CC2-8CF7-9CCE-B513-930C4FC820CF}"/>
              </a:ext>
            </a:extLst>
          </p:cNvPr>
          <p:cNvSpPr/>
          <p:nvPr/>
        </p:nvSpPr>
        <p:spPr>
          <a:xfrm>
            <a:off x="2903701" y="4364760"/>
            <a:ext cx="192695" cy="192695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643DBD-847D-1EF1-55F7-A4BC04880897}"/>
              </a:ext>
            </a:extLst>
          </p:cNvPr>
          <p:cNvSpPr/>
          <p:nvPr/>
        </p:nvSpPr>
        <p:spPr>
          <a:xfrm>
            <a:off x="6877804" y="3905857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8474118-E9C9-FDAD-B030-58368386E0C9}"/>
              </a:ext>
            </a:extLst>
          </p:cNvPr>
          <p:cNvSpPr/>
          <p:nvPr/>
        </p:nvSpPr>
        <p:spPr>
          <a:xfrm>
            <a:off x="7017811" y="4116730"/>
            <a:ext cx="116187" cy="116187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B00BB63-4146-8B07-65E2-6EE2B3B69B85}"/>
              </a:ext>
            </a:extLst>
          </p:cNvPr>
          <p:cNvCxnSpPr>
            <a:cxnSpLocks/>
            <a:endCxn id="48" idx="2"/>
          </p:cNvCxnSpPr>
          <p:nvPr/>
        </p:nvCxnSpPr>
        <p:spPr>
          <a:xfrm rot="16200000" flipH="1">
            <a:off x="4950896" y="2107909"/>
            <a:ext cx="1491648" cy="2642182"/>
          </a:xfrm>
          <a:prstGeom prst="bentConnector2">
            <a:avLst/>
          </a:prstGeom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E724394-030C-CE16-9D13-7603B1EA04E6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rot="5400000" flipH="1" flipV="1">
            <a:off x="4738522" y="2225479"/>
            <a:ext cx="400809" cy="3877755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9940DBC-22DC-A96D-71C0-6B09FB70ECAB}"/>
              </a:ext>
            </a:extLst>
          </p:cNvPr>
          <p:cNvSpPr txBox="1"/>
          <p:nvPr/>
        </p:nvSpPr>
        <p:spPr>
          <a:xfrm>
            <a:off x="1969853" y="4823663"/>
            <a:ext cx="2309428" cy="36004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dirty="0"/>
              <a:t>Adafruit Feather M0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F179CA-BF0D-489B-11EB-7C4AE7B414B9}"/>
              </a:ext>
            </a:extLst>
          </p:cNvPr>
          <p:cNvCxnSpPr/>
          <p:nvPr/>
        </p:nvCxnSpPr>
        <p:spPr>
          <a:xfrm flipV="1">
            <a:off x="8518950" y="3674202"/>
            <a:ext cx="216024" cy="20225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3095949-D5C8-70EF-3E5C-94F208B959C3}"/>
              </a:ext>
            </a:extLst>
          </p:cNvPr>
          <p:cNvCxnSpPr>
            <a:cxnSpLocks/>
          </p:cNvCxnSpPr>
          <p:nvPr/>
        </p:nvCxnSpPr>
        <p:spPr>
          <a:xfrm>
            <a:off x="8531019" y="4065075"/>
            <a:ext cx="252129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C225B1-84F4-ECCD-DAD6-72BE88CB31D1}"/>
              </a:ext>
            </a:extLst>
          </p:cNvPr>
          <p:cNvCxnSpPr>
            <a:cxnSpLocks/>
          </p:cNvCxnSpPr>
          <p:nvPr/>
        </p:nvCxnSpPr>
        <p:spPr>
          <a:xfrm>
            <a:off x="8487845" y="4284715"/>
            <a:ext cx="258949" cy="176392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830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129BC-38C8-8877-9CB6-7ECAEA9A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31111-A1B3-820C-AAFB-221D833D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또는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</a:t>
            </a:r>
            <a:r>
              <a:rPr lang="en-US" altLang="ko-KR" dirty="0" err="1"/>
              <a:t>led_ctl</a:t>
            </a:r>
            <a:r>
              <a:rPr lang="en-US" altLang="ko-KR" dirty="0"/>
              <a:t> </a:t>
            </a:r>
            <a:r>
              <a:rPr lang="ko-KR" altLang="en-US" dirty="0"/>
              <a:t>예제를 통해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을 입력하여 </a:t>
            </a:r>
            <a:r>
              <a:rPr lang="en-US" altLang="ko-KR" dirty="0"/>
              <a:t>LED </a:t>
            </a:r>
            <a:r>
              <a:rPr lang="ko-KR" altLang="en-US" dirty="0"/>
              <a:t>제어 가능</a:t>
            </a:r>
          </a:p>
          <a:p>
            <a:pPr lvl="1"/>
            <a:r>
              <a:rPr lang="en-US" altLang="ko-KR" dirty="0"/>
              <a:t>node led_ctl.js 1</a:t>
            </a:r>
          </a:p>
          <a:p>
            <a:pPr lvl="1"/>
            <a:r>
              <a:rPr lang="ko-KR" altLang="en-US" dirty="0"/>
              <a:t>또는 </a:t>
            </a:r>
            <a:r>
              <a:rPr lang="en-US" altLang="ko-KR" dirty="0"/>
              <a:t>node led_ctl.js 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0E31DB-048C-3314-930E-EB5A7C0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623974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014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AD3A93-AF25-D2D3-8A00-213D16BC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16E47B-282D-28EA-DE48-C3A8568E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20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C1740-B5BF-510C-5EF2-7F6E4160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설치를 수행하기 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7A5ED-B6F9-FAB9-631F-43329122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실습용 </a:t>
            </a:r>
            <a:r>
              <a:rPr lang="en-US" altLang="ko-KR" dirty="0"/>
              <a:t>PC</a:t>
            </a:r>
            <a:r>
              <a:rPr lang="ko-KR" altLang="en-US" dirty="0"/>
              <a:t>에 윈도우가 설치된 경우</a:t>
            </a:r>
            <a:endParaRPr lang="en-US" altLang="ko-KR" dirty="0"/>
          </a:p>
          <a:p>
            <a:pPr lvl="1"/>
            <a:r>
              <a:rPr lang="ko-KR" altLang="en-US" dirty="0"/>
              <a:t>우분투 다운로드</a:t>
            </a:r>
            <a:r>
              <a:rPr lang="en-US" altLang="ko-KR" dirty="0"/>
              <a:t>-&gt;VMWare Workstation Player </a:t>
            </a:r>
            <a:r>
              <a:rPr lang="ko-KR" altLang="en-US" dirty="0"/>
              <a:t>설치 </a:t>
            </a:r>
            <a:r>
              <a:rPr lang="en-US" altLang="ko-KR" dirty="0"/>
              <a:t>-&gt; </a:t>
            </a:r>
            <a:r>
              <a:rPr lang="ko-KR" altLang="en-US" dirty="0"/>
              <a:t>우분투 설치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실습용 </a:t>
            </a:r>
            <a:r>
              <a:rPr lang="en-US" altLang="ko-KR" dirty="0"/>
              <a:t>PC</a:t>
            </a:r>
            <a:r>
              <a:rPr lang="ko-KR" altLang="en-US" dirty="0"/>
              <a:t>에 우분투가 설치된 경우</a:t>
            </a:r>
            <a:endParaRPr lang="en-US" altLang="ko-KR" dirty="0"/>
          </a:p>
          <a:p>
            <a:pPr lvl="1"/>
            <a:r>
              <a:rPr lang="ko-KR" altLang="en-US" dirty="0"/>
              <a:t>우분투 설치 과정 건너뛰기 </a:t>
            </a:r>
          </a:p>
        </p:txBody>
      </p:sp>
    </p:spTree>
    <p:extLst>
      <p:ext uri="{BB962C8B-B14F-4D97-AF65-F5344CB8AC3E}">
        <p14:creationId xmlns:p14="http://schemas.microsoft.com/office/powerpoint/2010/main" val="94663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2583F-7958-4274-B3AA-64B6775F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E3718-F7A7-5EE2-841B-0A51B60A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웹브라우저에서</a:t>
            </a:r>
            <a:r>
              <a:rPr lang="ko-KR" altLang="en-US" dirty="0"/>
              <a:t> 다음 경로에 접속하여 </a:t>
            </a:r>
            <a:r>
              <a:rPr lang="en-US" altLang="ko-KR" dirty="0"/>
              <a:t>Ubuntu Desktop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/>
              <a:t>https://ubuntu.com/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53959-9E7A-989A-32CA-ED20ACD3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244250"/>
            <a:ext cx="7033120" cy="2869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6F32A5-9EFF-C15E-2384-BD63AA5D6FCB}"/>
              </a:ext>
            </a:extLst>
          </p:cNvPr>
          <p:cNvSpPr/>
          <p:nvPr/>
        </p:nvSpPr>
        <p:spPr>
          <a:xfrm>
            <a:off x="1078219" y="4365104"/>
            <a:ext cx="973501" cy="43204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98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B0934-344A-0ECD-5566-1A86BDAB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B20D8-5959-FAEC-4A68-941A2515B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다운로드가 진행되는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987878-714A-5A71-7541-B298FD78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64" y="1963802"/>
            <a:ext cx="6543472" cy="39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4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46D24-715F-5219-45B9-2CED7048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02152-2B61-D330-5481-479BD5513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파일이 다운로드 받아진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251CD3-3B9B-DA6F-A487-33E1FCB9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969" y="2920953"/>
            <a:ext cx="1480062" cy="15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2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20F63-71DE-35F4-D29D-3A571044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16C15-4618-19A3-E8F0-27323F4EA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경로에 접속하여 </a:t>
            </a:r>
            <a:r>
              <a:rPr lang="en-US" altLang="ko-KR" dirty="0"/>
              <a:t>VMware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/>
              <a:t>https://www.vmware.com/products/workstation-player.html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95E2A-C2B8-43D8-9D94-0F6F0681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55" y="1914730"/>
            <a:ext cx="5428090" cy="3528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595F23-C988-64FB-FAC5-AB1B2A965F11}"/>
              </a:ext>
            </a:extLst>
          </p:cNvPr>
          <p:cNvSpPr/>
          <p:nvPr/>
        </p:nvSpPr>
        <p:spPr>
          <a:xfrm>
            <a:off x="1857954" y="4725144"/>
            <a:ext cx="1993965" cy="43204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514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C0EE3-DC80-6017-D951-CE125B3D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A1A3F-5AB1-0FF3-BB8C-B0B73DD6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최신 버전을 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C8F7B-E7AD-AF7D-38CA-0C65B4B58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3" y="2751614"/>
            <a:ext cx="7935093" cy="13547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28426E-A84B-A754-10FF-2032F7C5928D}"/>
              </a:ext>
            </a:extLst>
          </p:cNvPr>
          <p:cNvSpPr/>
          <p:nvPr/>
        </p:nvSpPr>
        <p:spPr>
          <a:xfrm>
            <a:off x="6429186" y="3770786"/>
            <a:ext cx="1230691" cy="31866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9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4DC16-45C2-4B95-BDC5-03CA1DC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C9556-2523-7467-51CD-24048D910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운영체제에 적합한 파일 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58E89-0EAA-C82F-E0DD-49C5FB0A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2" y="2564904"/>
            <a:ext cx="8146736" cy="28822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583E28-DF69-4A4E-9109-AB5FD4A66824}"/>
              </a:ext>
            </a:extLst>
          </p:cNvPr>
          <p:cNvSpPr/>
          <p:nvPr/>
        </p:nvSpPr>
        <p:spPr>
          <a:xfrm>
            <a:off x="7020272" y="4437112"/>
            <a:ext cx="1440160" cy="43204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23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BAFE3-6B0B-3293-66D3-DC3953A9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BC0054-299E-2491-8FFA-D33EF34D0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플랫폼이란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oneM2M </a:t>
            </a:r>
            <a:r>
              <a:rPr lang="ko-KR" altLang="en-US" dirty="0"/>
              <a:t>국제 표준을 기반으로 </a:t>
            </a:r>
            <a:r>
              <a:rPr lang="en-US" altLang="ko-KR" dirty="0"/>
              <a:t>IoT(Internet of Things) </a:t>
            </a:r>
            <a:r>
              <a:rPr lang="ko-KR" altLang="en-US" dirty="0"/>
              <a:t>서비스 제공을 위해 다양한 </a:t>
            </a:r>
            <a:r>
              <a:rPr lang="en-US" altLang="ko-KR" dirty="0"/>
              <a:t>IoT Device </a:t>
            </a:r>
            <a:r>
              <a:rPr lang="ko-KR" altLang="en-US" dirty="0"/>
              <a:t>정보를 관리하고 </a:t>
            </a:r>
            <a:r>
              <a:rPr lang="en-US" altLang="ko-KR" dirty="0"/>
              <a:t>, </a:t>
            </a:r>
            <a:r>
              <a:rPr lang="ko-KR" altLang="en-US" dirty="0"/>
              <a:t>이들 </a:t>
            </a:r>
            <a:r>
              <a:rPr lang="en-US" altLang="ko-KR" dirty="0"/>
              <a:t>IoT Device </a:t>
            </a:r>
            <a:r>
              <a:rPr lang="ko-KR" altLang="en-US" dirty="0"/>
              <a:t>의 접근 제어 </a:t>
            </a:r>
            <a:r>
              <a:rPr lang="en-US" altLang="ko-KR" dirty="0"/>
              <a:t>, </a:t>
            </a:r>
            <a:r>
              <a:rPr lang="ko-KR" altLang="en-US" dirty="0"/>
              <a:t>인증 </a:t>
            </a:r>
            <a:r>
              <a:rPr lang="en-US" altLang="ko-KR" dirty="0"/>
              <a:t>, </a:t>
            </a:r>
            <a:r>
              <a:rPr lang="ko-KR" altLang="en-US" dirty="0"/>
              <a:t>사용자 관리 </a:t>
            </a:r>
            <a:r>
              <a:rPr lang="en-US" altLang="ko-KR" dirty="0"/>
              <a:t>, </a:t>
            </a:r>
            <a:r>
              <a:rPr lang="ko-KR" altLang="en-US" dirty="0"/>
              <a:t>복수의 </a:t>
            </a:r>
            <a:r>
              <a:rPr lang="en-US" altLang="ko-KR" dirty="0"/>
              <a:t>IoT </a:t>
            </a:r>
            <a:r>
              <a:rPr lang="ko-KR" altLang="en-US" dirty="0"/>
              <a:t>서비스 조합 을 제공하여 어플리케이션 을 통해 서비스하기 위한 플랫폼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F6C3E-9E70-1B7C-1CB6-082C8BF1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25209"/>
            <a:ext cx="7488832" cy="42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17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DCCE4-769F-3AA6-96B3-DB88B798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A9401-EC97-0574-E888-77E263714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파일을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284CD4-7123-8A33-BC66-388AAA5A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815" y="2485893"/>
            <a:ext cx="140037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13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4199D-5D35-DC95-3AE5-529007BE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C0C66-5031-9195-3D42-D4F7CB4C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9F96D8-B4FD-1B2C-261B-9C72A705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759587"/>
            <a:ext cx="5886450" cy="4667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611135-298D-0DF4-5995-2262469BB87B}"/>
              </a:ext>
            </a:extLst>
          </p:cNvPr>
          <p:cNvSpPr/>
          <p:nvPr/>
        </p:nvSpPr>
        <p:spPr>
          <a:xfrm>
            <a:off x="5338687" y="5929330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867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A75EB-6E01-7CE4-E476-E964435D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0B7A0C-ABA8-3B1A-C9F6-26B66361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라이선스 동의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71BA52-8EBA-8FD3-507C-453AD293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762926"/>
            <a:ext cx="5886450" cy="4667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885316C-DCFC-7CD7-D96E-F1A1F211E5A8}"/>
              </a:ext>
            </a:extLst>
          </p:cNvPr>
          <p:cNvSpPr/>
          <p:nvPr/>
        </p:nvSpPr>
        <p:spPr>
          <a:xfrm>
            <a:off x="5338687" y="5929330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361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83CB-FAD4-6AC5-2A7F-CA13C72C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D8BBA-6F48-52C7-2C2A-0BA4C252A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2EC48C-4833-C832-52B1-0BE8F4A2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762146"/>
            <a:ext cx="5886450" cy="4667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4A81AE-5CE1-5351-734E-39703764F784}"/>
              </a:ext>
            </a:extLst>
          </p:cNvPr>
          <p:cNvSpPr/>
          <p:nvPr/>
        </p:nvSpPr>
        <p:spPr>
          <a:xfrm>
            <a:off x="5338687" y="5929330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117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82F1C-A34B-42A7-05E0-2CD9AB96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BDF93-EDF6-167E-3E08-24F5DE785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39DA0C-0B46-0938-ECAD-957DDEF7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762146"/>
            <a:ext cx="5886450" cy="4667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910CF3-02DB-D4CB-9099-7370DFF6B02A}"/>
              </a:ext>
            </a:extLst>
          </p:cNvPr>
          <p:cNvSpPr/>
          <p:nvPr/>
        </p:nvSpPr>
        <p:spPr>
          <a:xfrm>
            <a:off x="5338687" y="5929330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446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DA878-C670-0A37-F0BD-EDDB659F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92612-EDA9-C729-D301-333EE409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34F2C0-19FE-B731-47C7-38E07932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762146"/>
            <a:ext cx="5886450" cy="4667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329808-54F5-0C70-3E31-DC01E773957C}"/>
              </a:ext>
            </a:extLst>
          </p:cNvPr>
          <p:cNvSpPr/>
          <p:nvPr/>
        </p:nvSpPr>
        <p:spPr>
          <a:xfrm>
            <a:off x="5338687" y="5929330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777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F272F-C814-61DD-A6D3-C388270E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1EFBB-21C9-1F51-8F19-80E6374E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50F762-16AB-BFFC-5B49-34F631D1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762146"/>
            <a:ext cx="5886450" cy="4667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6A4AEE-8B69-A080-B579-1F29D25469E5}"/>
              </a:ext>
            </a:extLst>
          </p:cNvPr>
          <p:cNvSpPr/>
          <p:nvPr/>
        </p:nvSpPr>
        <p:spPr>
          <a:xfrm>
            <a:off x="5338687" y="5929330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924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2E0C6-5AF8-BCCE-04D4-A968025D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B9F40-2AA9-8A96-0019-FC912C6BB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완료 후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03CFE9-57BF-0CC8-7EB7-DC7E9672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762146"/>
            <a:ext cx="5886450" cy="4667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AC7B2F-6D8E-BAB2-3038-CD97DF034F98}"/>
              </a:ext>
            </a:extLst>
          </p:cNvPr>
          <p:cNvSpPr/>
          <p:nvPr/>
        </p:nvSpPr>
        <p:spPr>
          <a:xfrm>
            <a:off x="6444208" y="5929330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329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73B61-356E-0F0E-DAE9-285DFBBC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1D791-F70D-3647-4DBE-D958E0A7B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바탕화면에 생성된 바로가기를 클릭하여 프로그램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5275FD-ECD5-DE27-A8B6-F187A55E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88" y="3012190"/>
            <a:ext cx="1057423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47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B55A-03FA-3FBA-BBD1-0E40085B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7A666-90CA-B47B-E009-FCCE8187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Continue </a:t>
            </a:r>
            <a:r>
              <a:rPr lang="ko-KR" altLang="en-US" dirty="0"/>
              <a:t>클릭 후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FD6CB-73CD-CE83-67DD-48D9459A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3552825" cy="3609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37852C-531B-6391-B8A8-5B431D60A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469" y="2132856"/>
            <a:ext cx="3552825" cy="3609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BD15E6-02A6-7052-F5DA-294DB1255228}"/>
              </a:ext>
            </a:extLst>
          </p:cNvPr>
          <p:cNvSpPr/>
          <p:nvPr/>
        </p:nvSpPr>
        <p:spPr>
          <a:xfrm>
            <a:off x="2555776" y="5301208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00BDC7-11DB-8DB5-4EEE-F0FCD8F45EA0}"/>
              </a:ext>
            </a:extLst>
          </p:cNvPr>
          <p:cNvSpPr/>
          <p:nvPr/>
        </p:nvSpPr>
        <p:spPr>
          <a:xfrm>
            <a:off x="6300192" y="5301208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7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1F36D-B173-4660-9126-172E7961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DFC54-2BF6-51C3-A7E0-DAAD9B0E5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리소스를 생성하면 자동으로 해당 리소스를 접근할 수 있는 </a:t>
            </a:r>
            <a:r>
              <a:rPr lang="en-US" altLang="ko-KR" dirty="0"/>
              <a:t>API </a:t>
            </a:r>
            <a:r>
              <a:rPr lang="ko-KR" altLang="en-US" dirty="0"/>
              <a:t>가 자동으로 생성되며 이를 위한 인터페이스로 </a:t>
            </a:r>
            <a:r>
              <a:rPr lang="en-US" altLang="ko-KR" dirty="0"/>
              <a:t>REST API </a:t>
            </a:r>
            <a:r>
              <a:rPr lang="ko-KR" altLang="en-US" dirty="0"/>
              <a:t>인 </a:t>
            </a:r>
            <a:r>
              <a:rPr lang="en-US" altLang="ko-KR" dirty="0"/>
              <a:t>OPEN API 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IoT </a:t>
            </a:r>
            <a:r>
              <a:rPr lang="ko-KR" altLang="en-US" dirty="0"/>
              <a:t>디바이스와 연동하기 위해 </a:t>
            </a:r>
            <a:r>
              <a:rPr lang="en-US" altLang="ko-KR" dirty="0"/>
              <a:t>REST API ( http, </a:t>
            </a:r>
            <a:r>
              <a:rPr lang="en-US" altLang="ko-KR" dirty="0" err="1"/>
              <a:t>mqtt</a:t>
            </a:r>
            <a:r>
              <a:rPr lang="en-US" altLang="ko-KR" dirty="0"/>
              <a:t> , </a:t>
            </a:r>
            <a:r>
              <a:rPr lang="en-US" altLang="ko-KR" dirty="0" err="1"/>
              <a:t>coap</a:t>
            </a:r>
            <a:r>
              <a:rPr lang="en-US" altLang="ko-KR" dirty="0"/>
              <a:t> , </a:t>
            </a:r>
            <a:r>
              <a:rPr lang="en-US" altLang="ko-KR" dirty="0" err="1"/>
              <a:t>websocket</a:t>
            </a:r>
            <a:r>
              <a:rPr lang="en-US" altLang="ko-KR" dirty="0"/>
              <a:t> </a:t>
            </a:r>
            <a:r>
              <a:rPr lang="ko-KR" altLang="en-US" dirty="0"/>
              <a:t>를 통해 연동된다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495CF-F53C-A944-F98D-170613CC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56404"/>
            <a:ext cx="7920880" cy="36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62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810E-6FA0-2B84-A4E4-84876614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AFDA1-4339-E732-9370-E78CE6CC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프로그램이 실행된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A3FF9-653D-846E-E603-0001E727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15" y="2151620"/>
            <a:ext cx="4964970" cy="42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93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B1109-00AD-E231-B094-1C12ADC6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8FE52-9B85-5A63-1024-8B4804D5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VMware</a:t>
            </a:r>
            <a:r>
              <a:rPr lang="ko-KR" altLang="en-US" dirty="0"/>
              <a:t>에서 </a:t>
            </a:r>
            <a:r>
              <a:rPr lang="en-US" altLang="ko-KR" dirty="0"/>
              <a:t>Create a New Virtual Machine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3DC8E-B1AF-3E7D-BBAE-149EB5F2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2" y="2826426"/>
            <a:ext cx="4658375" cy="17052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9CE19A-27D8-7C96-B6A4-9A32C0C5BAF2}"/>
              </a:ext>
            </a:extLst>
          </p:cNvPr>
          <p:cNvSpPr/>
          <p:nvPr/>
        </p:nvSpPr>
        <p:spPr>
          <a:xfrm>
            <a:off x="3059832" y="3679032"/>
            <a:ext cx="2808312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740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308A0-D656-3BBD-030C-6DFAF37E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F19A5-02B3-287E-ECBA-2CE3D1DE3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Installer disc image file</a:t>
            </a:r>
            <a:r>
              <a:rPr lang="ko-KR" altLang="en-US" dirty="0"/>
              <a:t>에서 앞서 다운로드 받은 우분투 이미지를 선택</a:t>
            </a:r>
            <a:endParaRPr lang="en-US" altLang="ko-KR" dirty="0"/>
          </a:p>
          <a:p>
            <a:r>
              <a:rPr lang="en-US" altLang="ko-KR" dirty="0"/>
              <a:t>Next</a:t>
            </a:r>
            <a:r>
              <a:rPr lang="ko-KR" altLang="en-US" dirty="0"/>
              <a:t>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B22594-ED62-49C6-8480-CD97A9EC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674858"/>
            <a:ext cx="4752975" cy="5029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768895-7015-437B-4C01-A92AE043FFC8}"/>
              </a:ext>
            </a:extLst>
          </p:cNvPr>
          <p:cNvSpPr/>
          <p:nvPr/>
        </p:nvSpPr>
        <p:spPr>
          <a:xfrm>
            <a:off x="2339752" y="4149080"/>
            <a:ext cx="4536504" cy="57606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081F3E-7360-A9B1-647F-E775879E7F79}"/>
              </a:ext>
            </a:extLst>
          </p:cNvPr>
          <p:cNvSpPr/>
          <p:nvPr/>
        </p:nvSpPr>
        <p:spPr>
          <a:xfrm>
            <a:off x="5076056" y="6318265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321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6CD5E-981E-8A33-162E-3C69388C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F984B-6AA3-4ADF-5BA5-82F6EA6C6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우분투 관리자 아이디와 암호 입력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10F8EB-60AE-0949-B815-2FC16525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400444"/>
            <a:ext cx="4752975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1A82A-45A9-4DDD-5101-7918ABA6B8CF}"/>
              </a:ext>
            </a:extLst>
          </p:cNvPr>
          <p:cNvSpPr txBox="1"/>
          <p:nvPr/>
        </p:nvSpPr>
        <p:spPr>
          <a:xfrm>
            <a:off x="5939236" y="305966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) user : "user1“,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822B2-0944-779F-F8FB-19548CA72E4B}"/>
              </a:ext>
            </a:extLst>
          </p:cNvPr>
          <p:cNvSpPr txBox="1"/>
          <p:nvPr/>
        </p:nvSpPr>
        <p:spPr>
          <a:xfrm>
            <a:off x="5939236" y="3512895"/>
            <a:ext cx="244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en-US" altLang="ko-KR" dirty="0" err="1">
                <a:solidFill>
                  <a:srgbClr val="FF0000"/>
                </a:solidFill>
              </a:rPr>
              <a:t>pwd</a:t>
            </a:r>
            <a:r>
              <a:rPr lang="en-US" altLang="ko-KR" dirty="0">
                <a:solidFill>
                  <a:srgbClr val="FF0000"/>
                </a:solidFill>
              </a:rPr>
              <a:t> : "password“,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9587BB-B575-F132-F2A7-F763EDB69515}"/>
              </a:ext>
            </a:extLst>
          </p:cNvPr>
          <p:cNvSpPr/>
          <p:nvPr/>
        </p:nvSpPr>
        <p:spPr>
          <a:xfrm>
            <a:off x="5076056" y="6025659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169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D4A30-D498-D351-75AD-B5865B55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C120F-928E-8EFC-A862-9EF9BE7BB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VMware </a:t>
            </a:r>
            <a:r>
              <a:rPr lang="ko-KR" altLang="en-US" dirty="0"/>
              <a:t>이미지 저장할 경로 설정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6BEF63-BF74-AFA3-A56E-F38F955A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400196"/>
            <a:ext cx="4752975" cy="502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D00251-A97D-62A0-E581-E1126EA60E07}"/>
              </a:ext>
            </a:extLst>
          </p:cNvPr>
          <p:cNvSpPr/>
          <p:nvPr/>
        </p:nvSpPr>
        <p:spPr>
          <a:xfrm>
            <a:off x="5076056" y="6025659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162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9F729-CF1F-852E-B31A-ABC84091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288F8-EB4C-1797-C191-225DDBBA0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이미지의 최대 용량 지정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485D4-38A2-4E20-6024-6CB666BED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400196"/>
            <a:ext cx="4752975" cy="502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869956-0AEB-D0A0-19BD-3B0E1AFCFB88}"/>
              </a:ext>
            </a:extLst>
          </p:cNvPr>
          <p:cNvSpPr/>
          <p:nvPr/>
        </p:nvSpPr>
        <p:spPr>
          <a:xfrm>
            <a:off x="5076056" y="6025659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41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913F7-5136-360D-A157-97F65FB2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E5091-6BB1-6DA8-1E5F-EB0062F58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Customize</a:t>
            </a:r>
            <a:r>
              <a:rPr lang="ko-KR" altLang="en-US" dirty="0"/>
              <a:t> </a:t>
            </a:r>
            <a:r>
              <a:rPr lang="en-US" altLang="ko-KR" dirty="0"/>
              <a:t>Hardware</a:t>
            </a:r>
            <a:r>
              <a:rPr lang="ko-KR" altLang="en-US" dirty="0"/>
              <a:t>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F09125-912D-1448-9D82-52D5262FD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400196"/>
            <a:ext cx="4752975" cy="502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7E3D34-5D21-6757-9E12-71340364D01F}"/>
              </a:ext>
            </a:extLst>
          </p:cNvPr>
          <p:cNvSpPr/>
          <p:nvPr/>
        </p:nvSpPr>
        <p:spPr>
          <a:xfrm>
            <a:off x="2322818" y="4678537"/>
            <a:ext cx="1728192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681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8A6E1-FC67-DA75-294D-5B8AEE48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FCFA5-A4BB-5B6C-DDD1-72B6D95DE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Network Adapter </a:t>
            </a:r>
            <a:r>
              <a:rPr lang="ko-KR" altLang="en-US" dirty="0"/>
              <a:t>를 </a:t>
            </a:r>
            <a:r>
              <a:rPr lang="en-US" altLang="ko-KR" dirty="0"/>
              <a:t>Bridged </a:t>
            </a:r>
            <a:r>
              <a:rPr lang="ko-KR" altLang="en-US" dirty="0"/>
              <a:t>로 선택</a:t>
            </a:r>
            <a:r>
              <a:rPr lang="en-US" altLang="ko-KR" dirty="0"/>
              <a:t>(</a:t>
            </a:r>
            <a:r>
              <a:rPr lang="ko-KR" altLang="en-US" dirty="0"/>
              <a:t>우분투가 공유기의 아이피를 할당 받기 위해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891847-C712-A85F-A4C0-748317C8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23" y="1721463"/>
            <a:ext cx="5189554" cy="50393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74DFD9-053B-65F0-A1A8-7AD685D36B8B}"/>
              </a:ext>
            </a:extLst>
          </p:cNvPr>
          <p:cNvSpPr/>
          <p:nvPr/>
        </p:nvSpPr>
        <p:spPr>
          <a:xfrm>
            <a:off x="6012160" y="6496763"/>
            <a:ext cx="648072" cy="26409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75993A-1C2A-6565-D7FC-1FB86B8F4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5" t="47346" r="36147" b="32458"/>
          <a:stretch/>
        </p:blipFill>
        <p:spPr>
          <a:xfrm>
            <a:off x="4427984" y="2659972"/>
            <a:ext cx="1656184" cy="1440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53BBF0-AC59-7512-4192-7A926073189D}"/>
              </a:ext>
            </a:extLst>
          </p:cNvPr>
          <p:cNvSpPr/>
          <p:nvPr/>
        </p:nvSpPr>
        <p:spPr>
          <a:xfrm>
            <a:off x="4219580" y="2502812"/>
            <a:ext cx="2088232" cy="32403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63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059D-566C-2D19-14AA-1C93B69E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C6191-B303-3BF4-045E-B8158B36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2186EF-177A-590F-1527-58E754FA4A5E}"/>
              </a:ext>
            </a:extLst>
          </p:cNvPr>
          <p:cNvGrpSpPr/>
          <p:nvPr/>
        </p:nvGrpSpPr>
        <p:grpSpPr>
          <a:xfrm>
            <a:off x="2195512" y="1400196"/>
            <a:ext cx="4752975" cy="5029200"/>
            <a:chOff x="3719512" y="914400"/>
            <a:chExt cx="4752975" cy="50292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B7A7B9-8098-0C22-3169-FC91D9B69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512" y="914400"/>
              <a:ext cx="4752975" cy="50292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3F77EB-7FE3-8EAE-DBA1-AD6C8E4A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7070" y="3612032"/>
              <a:ext cx="2257740" cy="19052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86C01F-BFC4-EEB5-3709-6F464A25212F}"/>
              </a:ext>
            </a:extLst>
          </p:cNvPr>
          <p:cNvSpPr/>
          <p:nvPr/>
        </p:nvSpPr>
        <p:spPr>
          <a:xfrm>
            <a:off x="5076056" y="6025659"/>
            <a:ext cx="936104" cy="3799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023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9FA42-30EF-DC6B-C330-E8325CA2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BD1E6-5D3B-52DC-8423-016A34119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우분투 설치가 시작되는 것을 확인</a:t>
            </a:r>
            <a:endParaRPr lang="en-US" altLang="ko-KR" dirty="0"/>
          </a:p>
          <a:p>
            <a:r>
              <a:rPr lang="ko-KR" altLang="en-US" dirty="0"/>
              <a:t>키보드 레이아웃 선택 후 </a:t>
            </a:r>
            <a:r>
              <a:rPr lang="en-US" altLang="ko-KR" dirty="0"/>
              <a:t>Continue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345AAF-206D-7E6D-B26A-63D16483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70" y="1527065"/>
            <a:ext cx="7617218" cy="5002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7F7F99C-6ED7-D486-5F76-ADB314E0969D}"/>
              </a:ext>
            </a:extLst>
          </p:cNvPr>
          <p:cNvSpPr/>
          <p:nvPr/>
        </p:nvSpPr>
        <p:spPr>
          <a:xfrm>
            <a:off x="6372200" y="5589240"/>
            <a:ext cx="720080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16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7E004-C2CD-3D72-8F35-4EA2D883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8AA96-ADC2-86D5-67CD-F817D59D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플랫폼은 디바이스와 어플리케이션을 연결하는 중간 매개체 로써 디바이스는 서버 플랫폼으로 데이터를 전송하고 </a:t>
            </a:r>
            <a:r>
              <a:rPr lang="en-US" altLang="ko-KR" dirty="0"/>
              <a:t>, </a:t>
            </a:r>
            <a:r>
              <a:rPr lang="ko-KR" altLang="en-US" dirty="0"/>
              <a:t>플랫폼은 데이터를 저장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어플리케이션 은 </a:t>
            </a:r>
            <a:r>
              <a:rPr lang="en-US" altLang="ko-KR" dirty="0"/>
              <a:t>Open API </a:t>
            </a:r>
            <a:r>
              <a:rPr lang="ko-KR" altLang="en-US" dirty="0"/>
              <a:t>를 통해 플랫폼에 저장된 데이터를 조회하고 플랫폼으로 제어 요청을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플랫폼은 설정된 디바이스에 따라 어플리케이션의 제어요청을 다시 디바이스로 전달한다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710CE7-788D-C845-012D-571D4C87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73016"/>
            <a:ext cx="7488832" cy="163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80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5068E-3682-A96E-2862-6E5CED5A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962C1-234C-056F-8AE9-87C568CC5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Continue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CBA82-E2EA-D9BC-00BA-F9B0CCCA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2" y="1527065"/>
            <a:ext cx="7617218" cy="50028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8565CF-AE88-6B4B-3954-02D4A86D2DF9}"/>
              </a:ext>
            </a:extLst>
          </p:cNvPr>
          <p:cNvSpPr/>
          <p:nvPr/>
        </p:nvSpPr>
        <p:spPr>
          <a:xfrm>
            <a:off x="6346799" y="5606174"/>
            <a:ext cx="720080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49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D52EB-69FD-83AB-7339-7711E71C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7B382-E1C9-E537-3F9F-8EE3EA25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Advanced</a:t>
            </a:r>
            <a:r>
              <a:rPr lang="ko-KR" altLang="en-US" dirty="0"/>
              <a:t> </a:t>
            </a:r>
            <a:r>
              <a:rPr lang="en-US" altLang="ko-KR" dirty="0"/>
              <a:t>Features</a:t>
            </a:r>
            <a:r>
              <a:rPr lang="ko-KR" altLang="en-US" dirty="0"/>
              <a:t>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37BC5-CFEC-F823-BA70-7CB45C3A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70" y="1522481"/>
            <a:ext cx="7617218" cy="5002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0D2C0E-082B-7336-E971-F5B4A021E0E9}"/>
              </a:ext>
            </a:extLst>
          </p:cNvPr>
          <p:cNvSpPr/>
          <p:nvPr/>
        </p:nvSpPr>
        <p:spPr>
          <a:xfrm>
            <a:off x="6156176" y="5591904"/>
            <a:ext cx="792088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124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7CE0C-224B-D11B-20E8-0BBB501F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4AA6E-E11C-FC8F-09FB-0D65B377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Continue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1EB76-7BD7-8B0C-C8CB-57C6C822C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70" y="1527065"/>
            <a:ext cx="7617218" cy="5002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7F8D42-C0A7-C9AD-C504-A316671C99C7}"/>
              </a:ext>
            </a:extLst>
          </p:cNvPr>
          <p:cNvSpPr/>
          <p:nvPr/>
        </p:nvSpPr>
        <p:spPr>
          <a:xfrm>
            <a:off x="5940152" y="4869160"/>
            <a:ext cx="720080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169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1BCF2-8E1F-71E3-5A05-F60C464D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EC61E-E270-B576-7C55-E9587C43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서울 지정 후 </a:t>
            </a:r>
            <a:r>
              <a:rPr lang="en-US" altLang="ko-KR" dirty="0"/>
              <a:t>Continue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4DDD3-0195-0500-F1A0-E941C497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1" y="1517897"/>
            <a:ext cx="7617218" cy="5002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0408E6-2C58-B346-F7FC-ACC463E9CA6B}"/>
              </a:ext>
            </a:extLst>
          </p:cNvPr>
          <p:cNvSpPr/>
          <p:nvPr/>
        </p:nvSpPr>
        <p:spPr>
          <a:xfrm>
            <a:off x="6228184" y="5606174"/>
            <a:ext cx="720080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042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F3711-7510-FFAE-734D-BAC6550C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320E3-32C1-21BE-B752-92732513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아이디와 비밀번호 입력 후 </a:t>
            </a:r>
            <a:r>
              <a:rPr lang="en-US" altLang="ko-KR" dirty="0"/>
              <a:t>Continue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80F92-964E-57D9-4256-1A62C4F7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0" y="1536233"/>
            <a:ext cx="7617218" cy="5002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F5D2-E778-11AD-92A2-C5CC4CE3CD79}"/>
              </a:ext>
            </a:extLst>
          </p:cNvPr>
          <p:cNvSpPr/>
          <p:nvPr/>
        </p:nvSpPr>
        <p:spPr>
          <a:xfrm>
            <a:off x="6228184" y="5606174"/>
            <a:ext cx="720080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48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1776F-CDA5-436B-2F36-D48E3FAF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D66E0-048F-5594-B4F8-2A525BE7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설치가 수행되는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F9CB88-5CF7-031F-0AD0-B1EB86CE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0" y="1517897"/>
            <a:ext cx="7617218" cy="50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13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3D072-C680-525E-E2AB-EA25BD97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9001F-2612-FD33-75A1-22683494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Restart Now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115837-7506-5760-4281-9F3B94F6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8" y="1527065"/>
            <a:ext cx="7617218" cy="5002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99409A-0A2B-CFE7-00D6-5FD31419C4E4}"/>
              </a:ext>
            </a:extLst>
          </p:cNvPr>
          <p:cNvSpPr/>
          <p:nvPr/>
        </p:nvSpPr>
        <p:spPr>
          <a:xfrm>
            <a:off x="5148064" y="4554471"/>
            <a:ext cx="792088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751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B7D06-DA56-FEC6-B58A-55D96CF9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F9F0F-DB1C-68C3-1E73-2D7915CDA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및 부팅이 완료되면 사용자 아이디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B37CAF-40D5-2CF2-8F23-12EF26AB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420" y="1755308"/>
            <a:ext cx="5572657" cy="46832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B095A0-FFE7-A969-0AE1-07973665B075}"/>
              </a:ext>
            </a:extLst>
          </p:cNvPr>
          <p:cNvSpPr/>
          <p:nvPr/>
        </p:nvSpPr>
        <p:spPr>
          <a:xfrm>
            <a:off x="3635896" y="3926890"/>
            <a:ext cx="2160240" cy="654237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449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ED4CE-0E7B-0512-B7F7-40EB821D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4C48F-57DB-7B16-ABB4-1A78F75D5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암호 입력 후 </a:t>
            </a:r>
            <a:r>
              <a:rPr lang="ko-KR" altLang="en-US" dirty="0" err="1"/>
              <a:t>엔터</a:t>
            </a:r>
            <a:r>
              <a:rPr lang="ko-KR" altLang="en-US" dirty="0"/>
              <a:t>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433B0-0FC6-32C9-58CA-32ED03E2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69" y="1764476"/>
            <a:ext cx="5572657" cy="46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93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3EA66-DC0F-3E0B-C5F1-DC9C42BC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26E11-EFBC-092E-107C-C5AF2C85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Skip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B5F83-1B0F-2FED-B547-923C1DD3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09" y="1755308"/>
            <a:ext cx="5572657" cy="46832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765A34-FC63-FDDD-68F0-1AE461A0A688}"/>
              </a:ext>
            </a:extLst>
          </p:cNvPr>
          <p:cNvSpPr/>
          <p:nvPr/>
        </p:nvSpPr>
        <p:spPr>
          <a:xfrm>
            <a:off x="7147354" y="2429355"/>
            <a:ext cx="504878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24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B1BA0-789B-1BFC-2EB6-33EE9962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3FDAC-48A6-D8B9-E574-BF41B3CB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디바이스 와의 연결을 위해 </a:t>
            </a:r>
            <a:r>
              <a:rPr lang="en-US" altLang="ko-KR" dirty="0"/>
              <a:t>HTTP, CoAP, MQTT , WebSocket </a:t>
            </a:r>
            <a:r>
              <a:rPr lang="ko-KR" altLang="en-US" dirty="0"/>
              <a:t>프로토콜을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리소스 저장을 위한 </a:t>
            </a:r>
            <a:r>
              <a:rPr lang="en-US" altLang="ko-KR" dirty="0"/>
              <a:t>DB </a:t>
            </a:r>
            <a:r>
              <a:rPr lang="ko-KR" altLang="en-US" dirty="0"/>
              <a:t>는 </a:t>
            </a:r>
            <a:r>
              <a:rPr lang="en-US" altLang="ko-KR" dirty="0"/>
              <a:t>MySQL </a:t>
            </a:r>
            <a:r>
              <a:rPr lang="ko-KR" altLang="en-US" dirty="0"/>
              <a:t>을 사용한다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77373-EF04-A356-02F7-90715BEE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7056784" cy="32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9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13AD5-5AD6-6137-C19B-EB4567AF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3F699-E3AC-B791-A00F-825491FD6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93635-E9A6-72B1-AA89-93D6070F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7" y="1727804"/>
            <a:ext cx="5572657" cy="46832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5730BD-A82C-683C-8CC6-83B77B40CEEB}"/>
              </a:ext>
            </a:extLst>
          </p:cNvPr>
          <p:cNvSpPr/>
          <p:nvPr/>
        </p:nvSpPr>
        <p:spPr>
          <a:xfrm>
            <a:off x="7147354" y="2429355"/>
            <a:ext cx="504878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205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3573A-30F0-D321-9376-F2BFBB72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8181F5-B144-027F-4E41-4A43345C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 </a:t>
            </a:r>
            <a:r>
              <a:rPr lang="ko-KR" altLang="en-US" dirty="0"/>
              <a:t>선택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AA6F5C-CEFF-30AB-5E89-E20C80579602}"/>
              </a:ext>
            </a:extLst>
          </p:cNvPr>
          <p:cNvGrpSpPr/>
          <p:nvPr/>
        </p:nvGrpSpPr>
        <p:grpSpPr>
          <a:xfrm>
            <a:off x="2102826" y="1736972"/>
            <a:ext cx="5572657" cy="4683256"/>
            <a:chOff x="2276475" y="219075"/>
            <a:chExt cx="7639050" cy="6419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9723B9-276B-4D60-9341-FEAF8034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6475" y="219075"/>
              <a:ext cx="7639050" cy="64198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E41334-BA87-2D07-7868-A35A962DA940}"/>
                </a:ext>
              </a:extLst>
            </p:cNvPr>
            <p:cNvSpPr/>
            <p:nvPr/>
          </p:nvSpPr>
          <p:spPr>
            <a:xfrm>
              <a:off x="4564049" y="4357315"/>
              <a:ext cx="2329732" cy="4850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28A4FF-3CAE-2EDD-AB44-8E48E0134CAF}"/>
              </a:ext>
            </a:extLst>
          </p:cNvPr>
          <p:cNvSpPr/>
          <p:nvPr/>
        </p:nvSpPr>
        <p:spPr>
          <a:xfrm>
            <a:off x="7147354" y="2429355"/>
            <a:ext cx="504878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660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42109-82AE-53C8-8E32-EB6DAB59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9305AA-EEC3-C085-DDC6-21D8EA25E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9A7B5F-6F0B-7CBA-4B29-6DD019102A9B}"/>
              </a:ext>
            </a:extLst>
          </p:cNvPr>
          <p:cNvGrpSpPr/>
          <p:nvPr/>
        </p:nvGrpSpPr>
        <p:grpSpPr>
          <a:xfrm>
            <a:off x="2078458" y="1727804"/>
            <a:ext cx="5572657" cy="4683256"/>
            <a:chOff x="2201412" y="200739"/>
            <a:chExt cx="7639050" cy="6419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D3EE5C-4AEF-F9F1-345B-8E430CCBA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1412" y="200739"/>
              <a:ext cx="7639050" cy="64198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16B4D-B50E-C197-DA49-F2174939CBE4}"/>
                </a:ext>
              </a:extLst>
            </p:cNvPr>
            <p:cNvSpPr/>
            <p:nvPr/>
          </p:nvSpPr>
          <p:spPr>
            <a:xfrm>
              <a:off x="7987559" y="2494276"/>
              <a:ext cx="874643" cy="4850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27DB9D-D810-8756-EAC3-314E8F1A322F}"/>
              </a:ext>
            </a:extLst>
          </p:cNvPr>
          <p:cNvSpPr/>
          <p:nvPr/>
        </p:nvSpPr>
        <p:spPr>
          <a:xfrm>
            <a:off x="7121954" y="2403954"/>
            <a:ext cx="504878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886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3829E-8C78-B11E-16E4-7E94F629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6743F-A0EE-A9B8-19D2-550D9325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Done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506CA7-4F87-A01A-12BD-58EE2385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08" y="1736972"/>
            <a:ext cx="5572657" cy="46832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D34740-A933-8A94-B0BF-FDDFDEC35253}"/>
              </a:ext>
            </a:extLst>
          </p:cNvPr>
          <p:cNvSpPr/>
          <p:nvPr/>
        </p:nvSpPr>
        <p:spPr>
          <a:xfrm>
            <a:off x="7121953" y="2403955"/>
            <a:ext cx="504878" cy="340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198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1503D-B06D-5BEA-1089-D9091146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8D6A8-FABA-A487-5773-6B4686840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Remind Me Later </a:t>
            </a:r>
            <a:r>
              <a:rPr lang="ko-KR" altLang="en-US" dirty="0"/>
              <a:t>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FCAB88-C3C3-B1D3-1A2F-6EBAA2B5C0E8}"/>
              </a:ext>
            </a:extLst>
          </p:cNvPr>
          <p:cNvGrpSpPr/>
          <p:nvPr/>
        </p:nvGrpSpPr>
        <p:grpSpPr>
          <a:xfrm>
            <a:off x="2507041" y="3068960"/>
            <a:ext cx="4129917" cy="1560320"/>
            <a:chOff x="3265335" y="3005592"/>
            <a:chExt cx="5661329" cy="21389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DA4C38B-DC7F-C407-BDE9-08352CB5E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35" t="29780" r="8955" b="36903"/>
            <a:stretch/>
          </p:blipFill>
          <p:spPr>
            <a:xfrm>
              <a:off x="3265335" y="3005592"/>
              <a:ext cx="5661329" cy="213890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D6C151-6FF7-C04C-BD53-B8C937C70B17}"/>
                </a:ext>
              </a:extLst>
            </p:cNvPr>
            <p:cNvSpPr/>
            <p:nvPr/>
          </p:nvSpPr>
          <p:spPr>
            <a:xfrm>
              <a:off x="5724938" y="4587902"/>
              <a:ext cx="1645921" cy="4850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5887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0DEEF-07A3-E24F-951D-9B3CF7A5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875B5-0909-400E-08B0-34A853B14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우분투 설정이 완료된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6CC053-3602-3991-AADB-F15C8D37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40" y="1727804"/>
            <a:ext cx="5572657" cy="46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4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F3083-C8B9-1DB3-4ADD-A416791B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7FDF8-974D-4DF8-0BDB-0097A542C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인터넷이 연결되지 않는 경우 다음 과정을 수행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816494-F28B-5BA2-1B4C-AFBB5339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96" y="1666671"/>
            <a:ext cx="1905266" cy="847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09C21B-4442-0628-BE7F-FBA3FB21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78" y="1668107"/>
            <a:ext cx="2774959" cy="1603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E75C90-1B8E-51F3-E1C8-D907CF736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51" y="3769488"/>
            <a:ext cx="3007357" cy="792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F76B56-204E-C869-7720-CA67A3F28F84}"/>
              </a:ext>
            </a:extLst>
          </p:cNvPr>
          <p:cNvSpPr/>
          <p:nvPr/>
        </p:nvSpPr>
        <p:spPr>
          <a:xfrm>
            <a:off x="2214177" y="1568784"/>
            <a:ext cx="269592" cy="35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F82FF6-9D5F-161C-AD9A-8950FE833D9E}"/>
              </a:ext>
            </a:extLst>
          </p:cNvPr>
          <p:cNvSpPr/>
          <p:nvPr/>
        </p:nvSpPr>
        <p:spPr>
          <a:xfrm>
            <a:off x="7181478" y="1628208"/>
            <a:ext cx="308981" cy="31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1C9A50-E203-66F3-44F2-61E2876C4B7E}"/>
              </a:ext>
            </a:extLst>
          </p:cNvPr>
          <p:cNvSpPr/>
          <p:nvPr/>
        </p:nvSpPr>
        <p:spPr>
          <a:xfrm>
            <a:off x="5371182" y="2357563"/>
            <a:ext cx="2592555" cy="31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5F8C3A-7C2E-FCD9-0BEA-88F237FCE4AD}"/>
              </a:ext>
            </a:extLst>
          </p:cNvPr>
          <p:cNvSpPr/>
          <p:nvPr/>
        </p:nvSpPr>
        <p:spPr>
          <a:xfrm>
            <a:off x="5371181" y="2949109"/>
            <a:ext cx="2592555" cy="31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C535DA-0171-78D9-3148-F138B8678624}"/>
              </a:ext>
            </a:extLst>
          </p:cNvPr>
          <p:cNvSpPr/>
          <p:nvPr/>
        </p:nvSpPr>
        <p:spPr>
          <a:xfrm>
            <a:off x="3131841" y="4151788"/>
            <a:ext cx="360040" cy="31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B0965B3-8E60-50AE-08A1-114B7AF78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380" y="3789040"/>
            <a:ext cx="4047158" cy="2877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378E80-0F81-256E-3C99-90237041F78F}"/>
              </a:ext>
            </a:extLst>
          </p:cNvPr>
          <p:cNvSpPr/>
          <p:nvPr/>
        </p:nvSpPr>
        <p:spPr>
          <a:xfrm>
            <a:off x="5580112" y="4337522"/>
            <a:ext cx="720080" cy="232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20755C-BDAA-14E1-5731-F9C78167A3CD}"/>
              </a:ext>
            </a:extLst>
          </p:cNvPr>
          <p:cNvSpPr/>
          <p:nvPr/>
        </p:nvSpPr>
        <p:spPr>
          <a:xfrm>
            <a:off x="4615096" y="4844931"/>
            <a:ext cx="3919726" cy="687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7C4E02-1B66-64F9-0F71-C062266BB787}"/>
              </a:ext>
            </a:extLst>
          </p:cNvPr>
          <p:cNvSpPr/>
          <p:nvPr/>
        </p:nvSpPr>
        <p:spPr>
          <a:xfrm>
            <a:off x="4621668" y="5977527"/>
            <a:ext cx="1174467" cy="584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734995-6690-7C75-DE27-8CDC1D9DAD23}"/>
              </a:ext>
            </a:extLst>
          </p:cNvPr>
          <p:cNvSpPr txBox="1"/>
          <p:nvPr/>
        </p:nvSpPr>
        <p:spPr>
          <a:xfrm>
            <a:off x="714863" y="1252567"/>
            <a:ext cx="3240360" cy="30372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인터넷이 연결되지 않은 것을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D297D3-684B-C50A-D3AD-B34F07335E86}"/>
              </a:ext>
            </a:extLst>
          </p:cNvPr>
          <p:cNvSpPr txBox="1"/>
          <p:nvPr/>
        </p:nvSpPr>
        <p:spPr>
          <a:xfrm>
            <a:off x="4438894" y="1268154"/>
            <a:ext cx="3240360" cy="30372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네트워크 아이콘 </a:t>
            </a:r>
            <a:r>
              <a:rPr lang="en-US" altLang="ko-KR" sz="1200" dirty="0"/>
              <a:t>&gt; Wired Connecting &gt; Wired Setting </a:t>
            </a:r>
            <a:r>
              <a:rPr lang="ko-KR" altLang="en-US" sz="1200" dirty="0"/>
              <a:t>클릭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1DD9C3-1416-DE76-0FCF-68FF0ED269C6}"/>
              </a:ext>
            </a:extLst>
          </p:cNvPr>
          <p:cNvSpPr txBox="1"/>
          <p:nvPr/>
        </p:nvSpPr>
        <p:spPr>
          <a:xfrm>
            <a:off x="1311020" y="3430592"/>
            <a:ext cx="3240360" cy="30372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설정 버튼 클릭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D73FFE-E408-4F20-6F33-8C3DDB07D0FB}"/>
              </a:ext>
            </a:extLst>
          </p:cNvPr>
          <p:cNvSpPr txBox="1"/>
          <p:nvPr/>
        </p:nvSpPr>
        <p:spPr>
          <a:xfrm>
            <a:off x="4309475" y="3481355"/>
            <a:ext cx="3240360" cy="30372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200" dirty="0"/>
              <a:t>4. IPv4</a:t>
            </a:r>
            <a:r>
              <a:rPr lang="ko-KR" altLang="en-US" sz="1200" dirty="0"/>
              <a:t>의 </a:t>
            </a:r>
            <a:r>
              <a:rPr lang="en-US" altLang="ko-KR" sz="1200" dirty="0"/>
              <a:t>Addresses, DNS </a:t>
            </a:r>
            <a:r>
              <a:rPr lang="ko-KR" altLang="en-US" sz="1200" dirty="0"/>
              <a:t>입력</a:t>
            </a:r>
            <a:r>
              <a:rPr lang="en-US" altLang="ko-KR" sz="1200" dirty="0"/>
              <a:t>(</a:t>
            </a:r>
            <a:r>
              <a:rPr lang="ko-KR" altLang="en-US" sz="1200" dirty="0"/>
              <a:t>실습 환경에 따라 주소가 달라짐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2872149-D816-ECD6-710F-D7291D16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2" y="5840440"/>
            <a:ext cx="3007357" cy="792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F58BD7-B267-0BF2-C836-C53F2DC81D57}"/>
              </a:ext>
            </a:extLst>
          </p:cNvPr>
          <p:cNvSpPr/>
          <p:nvPr/>
        </p:nvSpPr>
        <p:spPr>
          <a:xfrm>
            <a:off x="2751180" y="6222740"/>
            <a:ext cx="360040" cy="31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99065E-A9E6-8500-E9AB-D6DFB1B1A5E5}"/>
              </a:ext>
            </a:extLst>
          </p:cNvPr>
          <p:cNvSpPr txBox="1"/>
          <p:nvPr/>
        </p:nvSpPr>
        <p:spPr>
          <a:xfrm>
            <a:off x="322248" y="5501544"/>
            <a:ext cx="3240360" cy="30372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200" dirty="0"/>
              <a:t>5.</a:t>
            </a:r>
            <a:r>
              <a:rPr lang="ko-KR" altLang="en-US" sz="1200" dirty="0"/>
              <a:t> 인터넷 연결이 계속 안되면 인터넷 껐다 켜기</a:t>
            </a:r>
          </a:p>
        </p:txBody>
      </p:sp>
    </p:spTree>
    <p:extLst>
      <p:ext uri="{BB962C8B-B14F-4D97-AF65-F5344CB8AC3E}">
        <p14:creationId xmlns:p14="http://schemas.microsoft.com/office/powerpoint/2010/main" val="4198333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8AA23-1D72-5029-B8EF-5022EF02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6A519-088F-E16C-85A2-447E9DE26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바탕화면을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후 </a:t>
            </a:r>
            <a:r>
              <a:rPr lang="en-US" altLang="ko-KR" dirty="0"/>
              <a:t>Open in Terminal </a:t>
            </a:r>
            <a:r>
              <a:rPr lang="ko-KR" altLang="en-US" dirty="0"/>
              <a:t>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D0A396-F9F7-4B83-C4C7-6E72728E386F}"/>
              </a:ext>
            </a:extLst>
          </p:cNvPr>
          <p:cNvGrpSpPr/>
          <p:nvPr/>
        </p:nvGrpSpPr>
        <p:grpSpPr>
          <a:xfrm>
            <a:off x="2044423" y="1746140"/>
            <a:ext cx="5572657" cy="4683256"/>
            <a:chOff x="2167377" y="219075"/>
            <a:chExt cx="7639050" cy="6419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AA6CA4-862E-F12E-3761-8F335DF57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7377" y="219075"/>
              <a:ext cx="7639050" cy="64198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ECE885-1388-D1D4-E606-ABF3808C49A4}"/>
                </a:ext>
              </a:extLst>
            </p:cNvPr>
            <p:cNvSpPr/>
            <p:nvPr/>
          </p:nvSpPr>
          <p:spPr>
            <a:xfrm>
              <a:off x="4995638" y="5239910"/>
              <a:ext cx="1987827" cy="326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6561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50C27-1538-DA9F-0505-0C90EF44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1B5F73-7FAE-8F98-C96A-A98BAB723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터미널이 실행된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ACA636-9E2F-04DA-03D6-176C82BB0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746140"/>
            <a:ext cx="5572657" cy="46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23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E1A75-D595-5BDE-BE7F-6F6AC369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3BE690-B249-CB5D-C239-FA856329B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670"/>
            <a:ext cx="8507288" cy="5500726"/>
          </a:xfrm>
        </p:spPr>
        <p:txBody>
          <a:bodyPr>
            <a:normAutofit/>
          </a:bodyPr>
          <a:lstStyle/>
          <a:p>
            <a:r>
              <a:rPr lang="ko-KR" altLang="en-US" dirty="0"/>
              <a:t>다음 명령어를 입력하여 </a:t>
            </a:r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install net-tools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install -y curl</a:t>
            </a:r>
          </a:p>
          <a:p>
            <a:pPr lvl="1"/>
            <a:r>
              <a:rPr lang="en-US" altLang="ko-KR" sz="1500" dirty="0"/>
              <a:t>$ </a:t>
            </a:r>
            <a:r>
              <a:rPr lang="en-US" altLang="ko-KR" sz="1500" dirty="0" err="1"/>
              <a:t>wget</a:t>
            </a:r>
            <a:r>
              <a:rPr lang="en-US" altLang="ko-KR" sz="1500" dirty="0"/>
              <a:t> -</a:t>
            </a:r>
            <a:r>
              <a:rPr lang="en-US" altLang="ko-KR" sz="1500" dirty="0" err="1"/>
              <a:t>qO</a:t>
            </a:r>
            <a:r>
              <a:rPr lang="en-US" altLang="ko-KR" sz="1500" dirty="0"/>
              <a:t>- https://raw.githubusercontent.com/nvm-sh/nvm/v0.39.3/install.sh | bash</a:t>
            </a:r>
          </a:p>
          <a:p>
            <a:pPr lvl="1"/>
            <a:r>
              <a:rPr lang="en-US" altLang="ko-KR" dirty="0"/>
              <a:t>$ source ~/.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nvm</a:t>
            </a:r>
            <a:r>
              <a:rPr lang="en-US" altLang="ko-KR" dirty="0"/>
              <a:t> install 11.15.0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명령어를 입력하여 설치 결과를 확인</a:t>
            </a:r>
          </a:p>
          <a:p>
            <a:pPr lvl="1"/>
            <a:r>
              <a:rPr lang="en-US" altLang="ko-KR" sz="1600" dirty="0"/>
              <a:t>$ </a:t>
            </a:r>
            <a:r>
              <a:rPr lang="en-US" altLang="ko-KR" sz="1600" dirty="0" err="1"/>
              <a:t>nvm</a:t>
            </a:r>
            <a:r>
              <a:rPr lang="ko-KR" altLang="en-US" sz="1600" dirty="0"/>
              <a:t> </a:t>
            </a:r>
            <a:r>
              <a:rPr lang="en-US" altLang="ko-KR" sz="1600" dirty="0"/>
              <a:t>ls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C87955-80C0-6023-E4DF-3CA10C70B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94"/>
          <a:stretch/>
        </p:blipFill>
        <p:spPr>
          <a:xfrm>
            <a:off x="1771971" y="4293096"/>
            <a:ext cx="5877745" cy="23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C4A74-A095-83B1-34BD-8E2CBE75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9F475-5278-14CE-DEE5-FD9CC94D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 JS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언어로 개발되었다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소프트웨어 아키텍처는 다음과 같다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BBB8B-92D9-CAC8-2457-F90BE526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77093"/>
            <a:ext cx="6192688" cy="38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880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72448-5A51-71DF-51D4-7D9C89DA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1054-78DE-973D-B1D0-F1342BB19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 설치</a:t>
            </a:r>
            <a:endParaRPr lang="en-US" altLang="ko-KR" dirty="0"/>
          </a:p>
          <a:p>
            <a:pPr lvl="1"/>
            <a:r>
              <a:rPr lang="en-US" altLang="ko-KR" sz="1800" dirty="0"/>
              <a:t>$ 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 apt install -y </a:t>
            </a:r>
            <a:r>
              <a:rPr lang="en-US" altLang="ko-KR" sz="1600" dirty="0" err="1"/>
              <a:t>gnupg</a:t>
            </a:r>
            <a:r>
              <a:rPr lang="en-US" altLang="ko-KR" sz="1600" dirty="0"/>
              <a:t> libcurl4 </a:t>
            </a:r>
            <a:r>
              <a:rPr lang="en-US" altLang="ko-KR" sz="1600" dirty="0" err="1"/>
              <a:t>openssl</a:t>
            </a:r>
            <a:r>
              <a:rPr lang="en-US" altLang="ko-KR" sz="1600" dirty="0"/>
              <a:t> liblzma5</a:t>
            </a:r>
          </a:p>
          <a:p>
            <a:endParaRPr lang="en-US" altLang="ko-KR" dirty="0"/>
          </a:p>
          <a:p>
            <a:r>
              <a:rPr lang="en-US" altLang="ko-KR" dirty="0"/>
              <a:t>OS </a:t>
            </a:r>
            <a:r>
              <a:rPr lang="ko-KR" altLang="en-US" dirty="0"/>
              <a:t>아키텍처 확인</a:t>
            </a:r>
            <a:r>
              <a:rPr lang="en-US" altLang="ko-KR" dirty="0"/>
              <a:t>(x86_64 </a:t>
            </a:r>
            <a:r>
              <a:rPr lang="ko-KR" altLang="en-US" dirty="0"/>
              <a:t>또는 </a:t>
            </a:r>
            <a:r>
              <a:rPr lang="en-US" altLang="ko-KR" dirty="0"/>
              <a:t>arm)</a:t>
            </a:r>
          </a:p>
          <a:p>
            <a:pPr lvl="1"/>
            <a:r>
              <a:rPr lang="en-US" altLang="ko-KR" sz="2000" dirty="0"/>
              <a:t>$ </a:t>
            </a:r>
            <a:r>
              <a:rPr lang="en-US" altLang="ko-KR" dirty="0" err="1"/>
              <a:t>uname</a:t>
            </a:r>
            <a:r>
              <a:rPr lang="en-US" altLang="ko-KR" dirty="0"/>
              <a:t> -m</a:t>
            </a:r>
            <a:endParaRPr lang="en-US" altLang="ko-KR" sz="1800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CBB64C-49FD-DC5F-0FFC-1D4103894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924944"/>
            <a:ext cx="4143953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08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308C-1A24-F427-29FA-5FA62831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F424C-F1B0-E601-FEAB-96D0267D6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670"/>
            <a:ext cx="8435280" cy="5500726"/>
          </a:xfrm>
        </p:spPr>
        <p:txBody>
          <a:bodyPr/>
          <a:lstStyle/>
          <a:p>
            <a:r>
              <a:rPr lang="en-US" altLang="ko-KR" dirty="0"/>
              <a:t>x86_64 </a:t>
            </a:r>
            <a:r>
              <a:rPr lang="ko-KR" altLang="en-US" dirty="0"/>
              <a:t>일 경우 다음 명령을 입력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wget</a:t>
            </a:r>
            <a:r>
              <a:rPr lang="en-US" altLang="ko-KR" dirty="0"/>
              <a:t> http://archive.ubuntu.com/ubuntu/pool/main/o/openssl/libssl1.1_1.1.1f-1ubuntu2_amd64.deb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dpkg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libssl1.1_1.1.1f-1ubuntu2_amd64.deb</a:t>
            </a:r>
          </a:p>
          <a:p>
            <a:endParaRPr lang="en-US" altLang="ko-KR" dirty="0"/>
          </a:p>
          <a:p>
            <a:r>
              <a:rPr lang="en-US" altLang="ko-KR" dirty="0"/>
              <a:t>arm </a:t>
            </a:r>
            <a:r>
              <a:rPr lang="ko-KR" altLang="en-US" dirty="0"/>
              <a:t>일 경우 다음 명령을 입력</a:t>
            </a:r>
            <a:endParaRPr lang="en-US" altLang="ko-KR" dirty="0"/>
          </a:p>
          <a:p>
            <a:pPr lvl="1"/>
            <a:r>
              <a:rPr lang="en-US" altLang="ko-KR" sz="1500" dirty="0"/>
              <a:t>$ </a:t>
            </a:r>
            <a:r>
              <a:rPr lang="en-US" altLang="ko-KR" sz="1500" dirty="0" err="1"/>
              <a:t>wget</a:t>
            </a:r>
            <a:r>
              <a:rPr lang="en-US" altLang="ko-KR" sz="1500" dirty="0"/>
              <a:t> http://launchpadlibrarian.net/475575244/libssl1.1_1.1.1f-1ubuntu2_arm64.deb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dpkg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libssl1.1_1.1.1f-1ubuntu2_arm64.deb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88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61586-4EB5-6168-7DC2-09515F71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2D5B5-9537-963F-C936-347B80BF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Transparent Huge Page(THP) </a:t>
            </a:r>
            <a:r>
              <a:rPr lang="ko-KR" altLang="en-US" dirty="0"/>
              <a:t>기능 비활성화가 필요함</a:t>
            </a:r>
            <a:r>
              <a:rPr lang="en-US" altLang="ko-KR" dirty="0"/>
              <a:t>. </a:t>
            </a:r>
            <a:r>
              <a:rPr lang="en-US" altLang="ko-KR" dirty="0" err="1"/>
              <a:t>systemd</a:t>
            </a:r>
            <a:r>
              <a:rPr lang="en-US" altLang="ko-KR" dirty="0"/>
              <a:t> </a:t>
            </a:r>
            <a:r>
              <a:rPr lang="ko-KR" altLang="en-US" dirty="0"/>
              <a:t>서비스를 생성하여 진행함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명령을 입력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nano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systemd</a:t>
            </a:r>
            <a:r>
              <a:rPr lang="en-US" altLang="ko-KR" dirty="0"/>
              <a:t>/system/disable-transparent-huge-</a:t>
            </a:r>
            <a:r>
              <a:rPr lang="en-US" altLang="ko-KR" dirty="0" err="1"/>
              <a:t>pages.service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파일을 아래 내용으로 작성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F152F-25CB-C633-272E-2A37E73D3E4A}"/>
              </a:ext>
            </a:extLst>
          </p:cNvPr>
          <p:cNvSpPr txBox="1"/>
          <p:nvPr/>
        </p:nvSpPr>
        <p:spPr>
          <a:xfrm>
            <a:off x="755576" y="3068960"/>
            <a:ext cx="7931224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[Unit]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Description=Disable Transparent Huge Pages (THP)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DefaultDependencies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=no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After=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sysinit.target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local-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fs.target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Before=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mongod.service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[Service]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Type=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oneshot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ExecStart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=/bin/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sh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-c "echo 'never' &gt;/sys/kernel/mm/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transparent_hugepage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/enabled &amp;&amp; echo 'never' &gt;/sys/kernel/mm/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transparent_hugepage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/defrag"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[Install]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WantedBy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basic.target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5550844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3CC34-0958-F762-DEE2-37FDA3C6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F85A7-F3FB-AB63-1525-D38F27CCA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내용을 작성하였다면 </a:t>
            </a:r>
            <a:r>
              <a:rPr lang="en-US" altLang="ko-KR" dirty="0" err="1"/>
              <a:t>Ctrl+X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B0928-A5C7-80FC-71D3-68EB44889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12" y="1563287"/>
            <a:ext cx="5790237" cy="48661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C63FDB-B048-1D4E-A52F-6DAC80004EE3}"/>
              </a:ext>
            </a:extLst>
          </p:cNvPr>
          <p:cNvSpPr/>
          <p:nvPr/>
        </p:nvSpPr>
        <p:spPr>
          <a:xfrm>
            <a:off x="2225410" y="6233951"/>
            <a:ext cx="618397" cy="21237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4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5553E-A7F4-D8AB-8C31-CAE0CBB0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FE03A-C265-E086-7A08-EE412AD5E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 </a:t>
            </a:r>
            <a:r>
              <a:rPr lang="ko-KR" altLang="en-US" dirty="0"/>
              <a:t>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A591F0-8B10-8586-7C2E-0A61D5DE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12" y="1563287"/>
            <a:ext cx="5790237" cy="48661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7824DF-0633-9643-4EB7-C51D532217A4}"/>
              </a:ext>
            </a:extLst>
          </p:cNvPr>
          <p:cNvSpPr/>
          <p:nvPr/>
        </p:nvSpPr>
        <p:spPr>
          <a:xfrm>
            <a:off x="2225410" y="6093296"/>
            <a:ext cx="618397" cy="21237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marL="742950" indent="-742950" algn="ctr"/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225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04369-A0D3-9F4C-ADA0-285C50CF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9CA8F-0D6A-5028-C1B0-6F41FF1C7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파일명 입력하는 곳에서 </a:t>
            </a:r>
            <a:r>
              <a:rPr lang="ko-KR" altLang="en-US" dirty="0" err="1"/>
              <a:t>엔터</a:t>
            </a:r>
            <a:r>
              <a:rPr lang="ko-KR" altLang="en-US" dirty="0"/>
              <a:t> 입력하여 기존 파일을 덮어씀</a:t>
            </a:r>
            <a:r>
              <a:rPr lang="en-US" altLang="ko-KR" dirty="0"/>
              <a:t>(</a:t>
            </a:r>
            <a:r>
              <a:rPr lang="ko-KR" altLang="en-US" dirty="0"/>
              <a:t>아래 그림은 파일명이 길어서 잘려서 보임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13FBEA-B4A2-650F-55C6-AC80BE06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63287"/>
            <a:ext cx="5790237" cy="48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24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553FF-FFA2-DE7A-3416-15173A00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404D6B-34A3-D04B-82D8-6C165695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systemd</a:t>
            </a:r>
            <a:r>
              <a:rPr lang="en-US" altLang="ko-KR" dirty="0"/>
              <a:t> </a:t>
            </a:r>
            <a:r>
              <a:rPr lang="ko-KR" altLang="en-US" dirty="0"/>
              <a:t>서비스 파일 작성이 되었다면 아래 순서대로 서비스 활성화 및 시작을 진행 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daemon-reload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disable-transparent-huge-pages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disable-transparent-huge-pages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2153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1254C-5978-14BA-4969-7DEAFB97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9F8B38-9AF1-C07B-AB0D-CBC03CB4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서비스를 시작 후 에 정상적으로 </a:t>
            </a:r>
            <a:r>
              <a:rPr lang="en-US" altLang="ko-KR" dirty="0"/>
              <a:t>THP </a:t>
            </a:r>
            <a:r>
              <a:rPr lang="ko-KR" altLang="en-US" dirty="0"/>
              <a:t>기능이 비활성화 되었는지는 아래와 같이 확인 할 수 있음</a:t>
            </a:r>
            <a:endParaRPr lang="en-US" altLang="ko-KR" dirty="0"/>
          </a:p>
          <a:p>
            <a:pPr lvl="1"/>
            <a:r>
              <a:rPr lang="en-US" altLang="ko-KR" dirty="0"/>
              <a:t>$ cat /sys/kernel/mm/</a:t>
            </a:r>
            <a:r>
              <a:rPr lang="en-US" altLang="ko-KR" dirty="0" err="1"/>
              <a:t>transparent_hugepage</a:t>
            </a:r>
            <a:r>
              <a:rPr lang="en-US" altLang="ko-KR" dirty="0"/>
              <a:t>/enabled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sz="1600" dirty="0"/>
              <a:t>$ cat /sys/kernel/mm/</a:t>
            </a:r>
            <a:r>
              <a:rPr lang="en-US" altLang="ko-KR" sz="1600" dirty="0" err="1"/>
              <a:t>transparent_hugepage</a:t>
            </a:r>
            <a:r>
              <a:rPr lang="en-US" altLang="ko-KR" sz="1600" dirty="0"/>
              <a:t>/defrag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B6E91-198C-B7B7-D0EB-2725B9C0F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78247"/>
            <a:ext cx="7459116" cy="314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1488F6-F584-B585-062C-7ED52E54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1" y="2996952"/>
            <a:ext cx="744006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11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2F837-FA3A-7D14-DECF-BEF528E9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76C79-1745-492D-2E80-CEE73FC2C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ulimit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open files </a:t>
            </a:r>
            <a:r>
              <a:rPr lang="ko-KR" altLang="en-US" dirty="0"/>
              <a:t>값이 </a:t>
            </a:r>
            <a:r>
              <a:rPr lang="en-US" altLang="ko-KR" dirty="0"/>
              <a:t>64000 </a:t>
            </a:r>
            <a:r>
              <a:rPr lang="ko-KR" altLang="en-US" dirty="0"/>
              <a:t>미만이면 </a:t>
            </a:r>
            <a:r>
              <a:rPr lang="en-US" altLang="ko-KR" dirty="0"/>
              <a:t>MongoDB </a:t>
            </a:r>
            <a:r>
              <a:rPr lang="ko-KR" altLang="en-US" dirty="0" err="1"/>
              <a:t>시작시</a:t>
            </a:r>
            <a:r>
              <a:rPr lang="ko-KR" altLang="en-US" dirty="0"/>
              <a:t> 오류가 발생될 수 있으므로 설정이 필요하며</a:t>
            </a:r>
            <a:r>
              <a:rPr lang="en-US" altLang="ko-KR" dirty="0"/>
              <a:t>, </a:t>
            </a:r>
            <a:r>
              <a:rPr lang="ko-KR" altLang="en-US" dirty="0"/>
              <a:t>또한 권장 되는 </a:t>
            </a:r>
            <a:r>
              <a:rPr lang="en-US" altLang="ko-KR" dirty="0" err="1"/>
              <a:t>nproc</a:t>
            </a:r>
            <a:r>
              <a:rPr lang="en-US" altLang="ko-KR" dirty="0"/>
              <a:t> </a:t>
            </a:r>
            <a:r>
              <a:rPr lang="ko-KR" altLang="en-US" dirty="0"/>
              <a:t>값에 대해서도 수정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nano /</a:t>
            </a:r>
            <a:r>
              <a:rPr lang="en-US" altLang="ko-KR" dirty="0" err="1"/>
              <a:t>etc</a:t>
            </a:r>
            <a:r>
              <a:rPr lang="en-US" altLang="ko-KR" dirty="0"/>
              <a:t>/security/</a:t>
            </a:r>
            <a:r>
              <a:rPr lang="en-US" altLang="ko-KR" dirty="0" err="1"/>
              <a:t>limits.conf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>
                <a:solidFill>
                  <a:srgbClr val="2F3235"/>
                </a:solidFill>
                <a:latin typeface="inherit"/>
              </a:rPr>
              <a:t>limits.conf</a:t>
            </a:r>
            <a:r>
              <a:rPr lang="ko-KR" altLang="en-US" dirty="0">
                <a:solidFill>
                  <a:srgbClr val="2F3235"/>
                </a:solidFill>
                <a:latin typeface="inherit"/>
              </a:rPr>
              <a:t>의 가장 아래에 다음</a:t>
            </a:r>
            <a:r>
              <a:rPr lang="ko-KR" altLang="en-US" b="0" i="0" dirty="0">
                <a:solidFill>
                  <a:srgbClr val="2F3235"/>
                </a:solidFill>
                <a:effectLst/>
                <a:latin typeface="inherit"/>
              </a:rPr>
              <a:t> 내용 입력</a:t>
            </a:r>
            <a:endParaRPr lang="en-US" altLang="ko-KR" b="0" i="0" dirty="0">
              <a:solidFill>
                <a:srgbClr val="2F3235"/>
              </a:solidFill>
              <a:effectLst/>
              <a:latin typeface="inherit"/>
            </a:endParaRPr>
          </a:p>
          <a:p>
            <a:endParaRPr lang="en-US" altLang="ko-KR" dirty="0">
              <a:solidFill>
                <a:srgbClr val="2F3235"/>
              </a:solidFill>
              <a:latin typeface="inherit"/>
            </a:endParaRPr>
          </a:p>
          <a:p>
            <a:endParaRPr lang="en-US" altLang="ko-KR" b="0" i="0" dirty="0">
              <a:solidFill>
                <a:srgbClr val="2F3235"/>
              </a:solidFill>
              <a:effectLst/>
              <a:latin typeface="inherit"/>
            </a:endParaRPr>
          </a:p>
          <a:p>
            <a:endParaRPr lang="en-US" altLang="ko-KR" dirty="0">
              <a:solidFill>
                <a:srgbClr val="2F3235"/>
              </a:solidFill>
              <a:latin typeface="inherit"/>
            </a:endParaRPr>
          </a:p>
          <a:p>
            <a:endParaRPr lang="en-US" altLang="ko-KR" b="0" i="0" dirty="0">
              <a:solidFill>
                <a:srgbClr val="2F3235"/>
              </a:solidFill>
              <a:effectLst/>
              <a:latin typeface="inherit"/>
            </a:endParaRPr>
          </a:p>
          <a:p>
            <a:endParaRPr lang="en-US" altLang="ko-KR" b="0" i="0" dirty="0">
              <a:solidFill>
                <a:srgbClr val="2F3235"/>
              </a:solidFill>
              <a:effectLst/>
              <a:latin typeface="inherit"/>
            </a:endParaRPr>
          </a:p>
          <a:p>
            <a:r>
              <a:rPr lang="en-US" altLang="ko-KR" sz="1600" b="0" i="0" dirty="0">
                <a:solidFill>
                  <a:srgbClr val="444444"/>
                </a:solidFill>
                <a:effectLst/>
                <a:latin typeface="+mj-lt"/>
              </a:rPr>
              <a:t>Ubuntu 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+mj-lt"/>
              </a:rPr>
              <a:t>에서 </a:t>
            </a:r>
            <a:r>
              <a:rPr lang="en-US" altLang="ko-KR" sz="1600" b="0" i="0" dirty="0">
                <a:solidFill>
                  <a:srgbClr val="444444"/>
                </a:solidFill>
                <a:effectLst/>
                <a:latin typeface="+mj-lt"/>
              </a:rPr>
              <a:t>apt(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+mj-lt"/>
              </a:rPr>
              <a:t>패키지</a:t>
            </a:r>
            <a:r>
              <a:rPr lang="en-US" altLang="ko-KR" sz="1600" b="0" i="0" dirty="0">
                <a:solidFill>
                  <a:srgbClr val="444444"/>
                </a:solidFill>
                <a:effectLst/>
                <a:latin typeface="+mj-lt"/>
              </a:rPr>
              <a:t>) 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+mj-lt"/>
              </a:rPr>
              <a:t>방식으로 설치시 자동으로 생성 되는 계정명이 </a:t>
            </a:r>
            <a:r>
              <a:rPr lang="en-US" altLang="ko-KR" sz="1600" b="0" i="0" dirty="0" err="1">
                <a:solidFill>
                  <a:srgbClr val="444444"/>
                </a:solidFill>
                <a:effectLst/>
                <a:latin typeface="+mj-lt"/>
              </a:rPr>
              <a:t>mongodb</a:t>
            </a:r>
            <a:r>
              <a:rPr lang="en-US" altLang="ko-KR" sz="1600" b="0" i="0" dirty="0">
                <a:solidFill>
                  <a:srgbClr val="444444"/>
                </a:solidFill>
                <a:effectLst/>
                <a:latin typeface="+mj-lt"/>
              </a:rPr>
              <a:t> 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+mj-lt"/>
              </a:rPr>
              <a:t>이고</a:t>
            </a:r>
            <a:r>
              <a:rPr lang="en-US" altLang="ko-KR" sz="1600" b="0" i="0" dirty="0">
                <a:solidFill>
                  <a:srgbClr val="444444"/>
                </a:solidFill>
                <a:effectLst/>
                <a:latin typeface="+mj-lt"/>
              </a:rPr>
              <a:t>, 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+mj-lt"/>
              </a:rPr>
              <a:t>그에 따라서 포스팅에서는 </a:t>
            </a:r>
            <a:r>
              <a:rPr lang="en-US" altLang="ko-KR" sz="1600" b="0" i="0" dirty="0" err="1">
                <a:solidFill>
                  <a:srgbClr val="444444"/>
                </a:solidFill>
                <a:effectLst/>
                <a:latin typeface="+mj-lt"/>
              </a:rPr>
              <a:t>mongodb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+mj-lt"/>
              </a:rPr>
              <a:t>로 설정하였음</a:t>
            </a:r>
            <a:endParaRPr lang="en-US" altLang="ko-KR" b="0" i="0" dirty="0">
              <a:solidFill>
                <a:srgbClr val="444444"/>
              </a:solidFill>
              <a:effectLst/>
              <a:latin typeface="+mj-lt"/>
            </a:endParaRPr>
          </a:p>
          <a:p>
            <a:r>
              <a:rPr lang="en-US" altLang="ko-KR" sz="1600" b="0" i="0" dirty="0">
                <a:solidFill>
                  <a:srgbClr val="444444"/>
                </a:solidFill>
                <a:effectLst/>
                <a:latin typeface="+mj-lt"/>
              </a:rPr>
              <a:t>MongoDB 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+mj-lt"/>
              </a:rPr>
              <a:t>실행 유저가 </a:t>
            </a:r>
            <a:r>
              <a:rPr lang="en-US" altLang="ko-KR" sz="1600" b="0" i="0" dirty="0" err="1">
                <a:solidFill>
                  <a:srgbClr val="444444"/>
                </a:solidFill>
                <a:effectLst/>
                <a:latin typeface="+mj-lt"/>
              </a:rPr>
              <a:t>mongodb</a:t>
            </a:r>
            <a:r>
              <a:rPr lang="en-US" altLang="ko-KR" sz="1600" b="0" i="0" dirty="0">
                <a:solidFill>
                  <a:srgbClr val="444444"/>
                </a:solidFill>
                <a:effectLst/>
                <a:latin typeface="+mj-lt"/>
              </a:rPr>
              <a:t> 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+mj-lt"/>
              </a:rPr>
              <a:t>가 아닐 경우 </a:t>
            </a:r>
            <a:r>
              <a:rPr lang="ko-KR" altLang="en-US" sz="1600" b="1" i="0" dirty="0">
                <a:solidFill>
                  <a:srgbClr val="444444"/>
                </a:solidFill>
                <a:effectLst/>
                <a:latin typeface="+mj-lt"/>
              </a:rPr>
              <a:t>사용하는 유저명으로 기재</a:t>
            </a:r>
            <a:r>
              <a:rPr lang="ko-KR" altLang="en-US" sz="1600" b="0" i="0" dirty="0">
                <a:solidFill>
                  <a:srgbClr val="444444"/>
                </a:solidFill>
                <a:effectLst/>
                <a:latin typeface="+mj-lt"/>
              </a:rPr>
              <a:t>해야 함</a:t>
            </a:r>
            <a:endParaRPr lang="ko-KR" altLang="en-US" b="0" i="0" dirty="0">
              <a:solidFill>
                <a:srgbClr val="AAAAAA"/>
              </a:solidFill>
              <a:effectLst/>
              <a:latin typeface="inherit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7D5F1-DBE9-6B57-86CC-526C2EEF4598}"/>
              </a:ext>
            </a:extLst>
          </p:cNvPr>
          <p:cNvSpPr txBox="1"/>
          <p:nvPr/>
        </p:nvSpPr>
        <p:spPr>
          <a:xfrm>
            <a:off x="755576" y="2754803"/>
            <a:ext cx="793122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mongodb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soft 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nofile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64000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mongodb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hard 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nofile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64000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mongodb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soft 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nproc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64000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  <a:p>
            <a:pPr algn="l" fontAlgn="base"/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mongodb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hard </a:t>
            </a:r>
            <a:r>
              <a:rPr lang="en-US" altLang="ko-KR" sz="1400" b="0" i="0" dirty="0" err="1">
                <a:solidFill>
                  <a:srgbClr val="2F3235"/>
                </a:solidFill>
                <a:effectLst/>
                <a:latin typeface="inherit"/>
              </a:rPr>
              <a:t>nproc</a:t>
            </a:r>
            <a:r>
              <a:rPr lang="en-US" altLang="ko-KR" sz="1400" b="0" i="0" dirty="0">
                <a:solidFill>
                  <a:srgbClr val="2F3235"/>
                </a:solidFill>
                <a:effectLst/>
                <a:latin typeface="inherit"/>
              </a:rPr>
              <a:t> 64000</a:t>
            </a:r>
            <a:endParaRPr lang="en-US" altLang="ko-KR" sz="1400" b="0" i="0" dirty="0">
              <a:solidFill>
                <a:srgbClr val="AAAAAA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935553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6BCC3-FEE4-EB85-AEE2-0547F77A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A65BA0-712C-58F8-098A-37F78268B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670"/>
            <a:ext cx="8363272" cy="5500726"/>
          </a:xfrm>
        </p:spPr>
        <p:txBody>
          <a:bodyPr/>
          <a:lstStyle/>
          <a:p>
            <a:r>
              <a:rPr lang="ko-KR" altLang="en-US" dirty="0"/>
              <a:t>패키지 형식으로 설치</a:t>
            </a:r>
            <a:r>
              <a:rPr lang="en-US" altLang="ko-KR" dirty="0"/>
              <a:t>(APT)</a:t>
            </a:r>
          </a:p>
          <a:p>
            <a:r>
              <a:rPr lang="en-US" altLang="ko-KR" dirty="0"/>
              <a:t>public key </a:t>
            </a:r>
            <a:r>
              <a:rPr lang="ko-KR" altLang="en-US" dirty="0"/>
              <a:t>가져오기</a:t>
            </a:r>
            <a:endParaRPr lang="en-US" altLang="ko-KR" dirty="0"/>
          </a:p>
          <a:p>
            <a:pPr lvl="1"/>
            <a:r>
              <a:rPr lang="en-US" altLang="ko-KR" sz="1400" dirty="0"/>
              <a:t>$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qO</a:t>
            </a:r>
            <a:r>
              <a:rPr lang="en-US" altLang="ko-KR" sz="1400" dirty="0"/>
              <a:t> - https://www.mongodb.org/static/pgp/server-5.0.asc |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apt-key add -</a:t>
            </a:r>
            <a:endParaRPr lang="ko-KR" altLang="en-US" sz="140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MongoDB</a:t>
            </a:r>
            <a:r>
              <a:rPr lang="ko-KR" altLang="en-US" dirty="0"/>
              <a:t>를 위한 리스트 파일 만들기</a:t>
            </a:r>
            <a:endParaRPr lang="en-US" altLang="ko-KR" dirty="0"/>
          </a:p>
          <a:p>
            <a:pPr lvl="1"/>
            <a:r>
              <a:rPr lang="en-US" altLang="ko-KR" sz="1400" dirty="0"/>
              <a:t>$ echo "deb [ arch=amd64,arm64 ] https://repo.mongodb.org/apt/ubuntu focal/</a:t>
            </a:r>
            <a:r>
              <a:rPr lang="en-US" altLang="ko-KR" sz="1400" dirty="0" err="1"/>
              <a:t>mongodb</a:t>
            </a:r>
            <a:r>
              <a:rPr lang="en-US" altLang="ko-KR" sz="1400" dirty="0"/>
              <a:t>-org/5.0 multiverse" |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tee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/apt/</a:t>
            </a:r>
            <a:r>
              <a:rPr lang="en-US" altLang="ko-KR" sz="1400" dirty="0" err="1"/>
              <a:t>sources.list.d</a:t>
            </a:r>
            <a:r>
              <a:rPr lang="en-US" altLang="ko-KR" sz="1400" dirty="0"/>
              <a:t>/mongodb-org-5.0.list</a:t>
            </a:r>
          </a:p>
          <a:p>
            <a:endParaRPr lang="ko-KR" altLang="en-US" sz="1600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309C86-B44D-4C49-766E-7E21831D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71" y="3573016"/>
            <a:ext cx="702090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3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E8879-0D9D-150B-73AF-75B2155F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134B2-530F-1177-B24E-4195510E7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모비우스</a:t>
            </a:r>
            <a:r>
              <a:rPr lang="ko-KR" altLang="en-US" dirty="0"/>
              <a:t> 플랫폼에서 디바이스 플랫폼의 이름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사물인터넷 디바이스</a:t>
            </a:r>
            <a:r>
              <a:rPr lang="en-US" altLang="ko-KR" dirty="0"/>
              <a:t>, </a:t>
            </a:r>
            <a:r>
              <a:rPr lang="ko-KR" altLang="en-US" dirty="0"/>
              <a:t>게이트웨이에 탑재되는 소프트웨어 플랫폼으로</a:t>
            </a:r>
            <a:r>
              <a:rPr lang="en-US" altLang="ko-KR" dirty="0"/>
              <a:t>, </a:t>
            </a:r>
            <a:r>
              <a:rPr lang="ko-KR" altLang="en-US" dirty="0"/>
              <a:t>디바이스에 연결된 사물을 개방형 사물인터넷 서버 플랫폼 </a:t>
            </a:r>
            <a:r>
              <a:rPr lang="ko-KR" altLang="en-US" dirty="0" err="1"/>
              <a:t>모비우스와</a:t>
            </a:r>
            <a:r>
              <a:rPr lang="ko-KR" altLang="en-US" dirty="0"/>
              <a:t> 연동할 수 있도록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1B5BF96-AA1C-EFBC-6EBD-654566444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6"/>
          <a:stretch/>
        </p:blipFill>
        <p:spPr bwMode="auto">
          <a:xfrm>
            <a:off x="1115616" y="2708920"/>
            <a:ext cx="6912768" cy="342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871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E468F-5076-EBDD-BCA5-E99F250F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475F3-272C-5D78-FE37-C89FE822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패키지의 일관성과 훼손을 막기 위해 배포자가 서명한 </a:t>
            </a:r>
            <a:r>
              <a:rPr lang="en-US" altLang="ko-KR" dirty="0"/>
              <a:t>GPG </a:t>
            </a:r>
            <a:r>
              <a:rPr lang="ko-KR" altLang="en-US" dirty="0"/>
              <a:t>키 복사하기</a:t>
            </a:r>
          </a:p>
          <a:p>
            <a:pPr lvl="1"/>
            <a:r>
              <a:rPr lang="en-US" altLang="ko-KR" dirty="0"/>
              <a:t>$ cd /</a:t>
            </a:r>
            <a:r>
              <a:rPr lang="en-US" altLang="ko-KR" dirty="0" err="1"/>
              <a:t>etc</a:t>
            </a:r>
            <a:r>
              <a:rPr lang="en-US" altLang="ko-KR" dirty="0"/>
              <a:t>/apt/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cp </a:t>
            </a:r>
            <a:r>
              <a:rPr lang="en-US" altLang="ko-KR" dirty="0" err="1"/>
              <a:t>trusted.gpg</a:t>
            </a:r>
            <a:r>
              <a:rPr lang="en-US" altLang="ko-KR" dirty="0"/>
              <a:t> </a:t>
            </a:r>
            <a:r>
              <a:rPr lang="en-US" altLang="ko-KR" dirty="0" err="1"/>
              <a:t>trusted.gpg.d</a:t>
            </a:r>
            <a:r>
              <a:rPr lang="en-US" altLang="ko-KR" dirty="0"/>
              <a:t>/</a:t>
            </a:r>
          </a:p>
          <a:p>
            <a:endParaRPr lang="en-US" altLang="ko-KR" dirty="0"/>
          </a:p>
          <a:p>
            <a:r>
              <a:rPr lang="ko-KR" altLang="en-US" dirty="0"/>
              <a:t>패키지 리스트 업데이트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MongoDB latest stable version </a:t>
            </a:r>
            <a:r>
              <a:rPr lang="ko-KR" altLang="en-US" dirty="0"/>
              <a:t>설치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mongodb</a:t>
            </a:r>
            <a:r>
              <a:rPr lang="en-US" altLang="ko-KR" dirty="0"/>
              <a:t>-org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7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943F0-44BC-2ACD-29D7-9E2879D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B4F50-EE1A-0CFC-FD23-D8FC8BDD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시작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daemon-reload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</a:t>
            </a:r>
            <a:r>
              <a:rPr lang="en-US" altLang="ko-KR" dirty="0" err="1"/>
              <a:t>mongod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</a:t>
            </a:r>
            <a:r>
              <a:rPr lang="en-US" altLang="ko-KR" dirty="0" err="1"/>
              <a:t>mongod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프로세스 확인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ef</a:t>
            </a:r>
            <a:r>
              <a:rPr lang="en-US" altLang="ko-KR" dirty="0"/>
              <a:t>| grep </a:t>
            </a:r>
            <a:r>
              <a:rPr lang="en-US" altLang="ko-KR" dirty="0" err="1"/>
              <a:t>mongod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MongoDB </a:t>
            </a:r>
            <a:r>
              <a:rPr lang="ko-KR" altLang="en-US" dirty="0"/>
              <a:t>접속</a:t>
            </a:r>
          </a:p>
          <a:p>
            <a:pPr lvl="1"/>
            <a:r>
              <a:rPr lang="en-US" altLang="ko-KR" dirty="0"/>
              <a:t>$ mongo</a:t>
            </a:r>
          </a:p>
          <a:p>
            <a:endParaRPr lang="en-US" altLang="ko-KR" dirty="0"/>
          </a:p>
          <a:p>
            <a:r>
              <a:rPr lang="ko-KR" altLang="en-US" dirty="0"/>
              <a:t>접속 해제</a:t>
            </a:r>
            <a:endParaRPr lang="en-US" altLang="ko-KR" dirty="0"/>
          </a:p>
          <a:p>
            <a:pPr lvl="1"/>
            <a:r>
              <a:rPr lang="en-US" altLang="ko-KR" dirty="0"/>
              <a:t>&gt; exit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C97086-9E3D-6C13-80AB-6DA13290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12976"/>
            <a:ext cx="7001852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53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44EE2-05AB-5DBB-8AF1-B0F1C188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9A504-DCCC-1C59-C588-99DD6157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GPG </a:t>
            </a:r>
            <a:r>
              <a:rPr lang="ko-KR" altLang="en-US" dirty="0"/>
              <a:t>키 불러오기</a:t>
            </a:r>
          </a:p>
          <a:p>
            <a:pPr lvl="1"/>
            <a:r>
              <a:rPr lang="en-US" altLang="ko-KR" sz="1400" dirty="0"/>
              <a:t>$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qO</a:t>
            </a:r>
            <a:r>
              <a:rPr lang="en-US" altLang="ko-KR" sz="1400" dirty="0"/>
              <a:t> - https://www.mongodb.org/static/pgp/server-4.2.asc |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apt-key add -</a:t>
            </a:r>
          </a:p>
          <a:p>
            <a:pPr lvl="1"/>
            <a:r>
              <a:rPr lang="en-US" altLang="ko-KR" sz="1400" dirty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apt-key adv --</a:t>
            </a:r>
            <a:r>
              <a:rPr lang="en-US" altLang="ko-KR" sz="1400" dirty="0" err="1"/>
              <a:t>keyserver</a:t>
            </a:r>
            <a:r>
              <a:rPr lang="en-US" altLang="ko-KR" sz="1400" dirty="0"/>
              <a:t> hkp://keyserver.ubuntu.com:80 --</a:t>
            </a:r>
            <a:r>
              <a:rPr lang="en-US" altLang="ko-KR" sz="1400" dirty="0" err="1"/>
              <a:t>recv</a:t>
            </a:r>
            <a:r>
              <a:rPr lang="en-US" altLang="ko-KR" sz="1400" dirty="0"/>
              <a:t> 9DA31620334BD75D9DCB49F368818C72E52529D4</a:t>
            </a:r>
            <a:endParaRPr lang="ko-KR" altLang="en-US" sz="1400" dirty="0"/>
          </a:p>
          <a:p>
            <a:endParaRPr lang="en-US" altLang="ko-KR" dirty="0"/>
          </a:p>
          <a:p>
            <a:r>
              <a:rPr lang="ko-KR" altLang="en-US" dirty="0"/>
              <a:t>아래의 결과가 출력되는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6B960B-E36C-F2CF-E3AA-F1A5D0F62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26" y="2708920"/>
            <a:ext cx="7868748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0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81B59-B1CA-5F31-F444-752FF2DB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4919C-3C42-851F-3286-B5178D67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670"/>
            <a:ext cx="8435280" cy="5500726"/>
          </a:xfrm>
        </p:spPr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패키지 저장소 등록</a:t>
            </a:r>
          </a:p>
          <a:p>
            <a:pPr lvl="1"/>
            <a:r>
              <a:rPr lang="en-US" altLang="ko-KR" sz="1400" dirty="0"/>
              <a:t>$ echo "deb [ arch=amd64,arm64 ] https://repo.mongodb.org/apt/ubuntu bionic/</a:t>
            </a:r>
            <a:r>
              <a:rPr lang="en-US" altLang="ko-KR" sz="1400" dirty="0" err="1"/>
              <a:t>mongodb</a:t>
            </a:r>
            <a:r>
              <a:rPr lang="en-US" altLang="ko-KR" sz="1400" dirty="0"/>
              <a:t>-org/4.2 multiverse" |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tee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/apt/</a:t>
            </a:r>
            <a:r>
              <a:rPr lang="en-US" altLang="ko-KR" sz="1400" dirty="0" err="1"/>
              <a:t>sources.list.d</a:t>
            </a:r>
            <a:r>
              <a:rPr lang="en-US" altLang="ko-KR" sz="1400" dirty="0"/>
              <a:t>/mongodb-org-4.2.list</a:t>
            </a:r>
          </a:p>
          <a:p>
            <a:endParaRPr lang="en-US" altLang="ko-KR" dirty="0"/>
          </a:p>
          <a:p>
            <a:r>
              <a:rPr lang="ko-KR" altLang="en-US" dirty="0"/>
              <a:t>패키지 업데이트 후 </a:t>
            </a:r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update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-y </a:t>
            </a:r>
            <a:r>
              <a:rPr lang="en-US" altLang="ko-KR" dirty="0" err="1"/>
              <a:t>mongodb</a:t>
            </a:r>
            <a:r>
              <a:rPr lang="en-US" altLang="ko-KR" dirty="0"/>
              <a:t>-org</a:t>
            </a:r>
          </a:p>
          <a:p>
            <a:endParaRPr lang="en-US" altLang="ko-KR" dirty="0"/>
          </a:p>
          <a:p>
            <a:r>
              <a:rPr lang="en-US" altLang="ko-KR" dirty="0"/>
              <a:t>MongoDB </a:t>
            </a:r>
            <a:r>
              <a:rPr lang="ko-KR" altLang="en-US" dirty="0"/>
              <a:t>설치 확인</a:t>
            </a:r>
          </a:p>
          <a:p>
            <a:pPr lvl="1"/>
            <a:r>
              <a:rPr lang="en-US" altLang="ko-KR" dirty="0"/>
              <a:t>$ mongo --version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A45778-C5F0-E480-BF0D-4A29EE5E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54" y="4028761"/>
            <a:ext cx="5315692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93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FFF93-5CBE-3120-4B7B-BAC17E5D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F696B-8FD8-5F1F-221F-99B3015AF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관리자 계정생성</a:t>
            </a:r>
            <a:endParaRPr lang="en-US" altLang="ko-KR" dirty="0"/>
          </a:p>
          <a:p>
            <a:pPr lvl="1"/>
            <a:r>
              <a:rPr lang="en-US" altLang="ko-KR" dirty="0"/>
              <a:t>$ mongo</a:t>
            </a:r>
          </a:p>
          <a:p>
            <a:pPr lvl="1"/>
            <a:r>
              <a:rPr lang="en-US" altLang="ko-KR" dirty="0"/>
              <a:t>&gt; use admin</a:t>
            </a:r>
          </a:p>
          <a:p>
            <a:pPr lvl="1"/>
            <a:r>
              <a:rPr lang="en-US" altLang="ko-KR" dirty="0"/>
              <a:t>&gt; </a:t>
            </a:r>
            <a:r>
              <a:rPr lang="en-US" altLang="ko-KR" dirty="0" err="1"/>
              <a:t>db.createUser</a:t>
            </a:r>
            <a:r>
              <a:rPr lang="en-US" altLang="ko-KR" dirty="0"/>
              <a:t>({</a:t>
            </a:r>
          </a:p>
          <a:p>
            <a:pPr marL="0" indent="0">
              <a:buNone/>
            </a:pPr>
            <a:r>
              <a:rPr lang="en-US" altLang="ko-KR" dirty="0"/>
              <a:t> 	user : "&lt;</a:t>
            </a:r>
            <a:r>
              <a:rPr lang="ko-KR" altLang="en-US" dirty="0"/>
              <a:t>관리자 </a:t>
            </a:r>
            <a:r>
              <a:rPr lang="ko-KR" altLang="en-US" dirty="0" err="1"/>
              <a:t>계정명</a:t>
            </a:r>
            <a:r>
              <a:rPr lang="en-US" altLang="ko-KR" dirty="0"/>
              <a:t>&gt;",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pwd</a:t>
            </a:r>
            <a:r>
              <a:rPr lang="en-US" altLang="ko-KR" dirty="0"/>
              <a:t> : "&lt;</a:t>
            </a:r>
            <a:r>
              <a:rPr lang="ko-KR" altLang="en-US" dirty="0"/>
              <a:t>계정 비밀번호</a:t>
            </a:r>
            <a:r>
              <a:rPr lang="en-US" altLang="ko-KR" dirty="0"/>
              <a:t>&gt;",</a:t>
            </a:r>
          </a:p>
          <a:p>
            <a:pPr marL="0" indent="0">
              <a:buNone/>
            </a:pPr>
            <a:r>
              <a:rPr lang="en-US" altLang="ko-KR" dirty="0"/>
              <a:t>	roles : [</a:t>
            </a:r>
          </a:p>
          <a:p>
            <a:pPr marL="0" indent="0">
              <a:buNone/>
            </a:pPr>
            <a:r>
              <a:rPr lang="en-US" altLang="ko-KR" dirty="0"/>
              <a:t>	  {role : "</a:t>
            </a:r>
            <a:r>
              <a:rPr lang="en-US" altLang="ko-KR" dirty="0" err="1"/>
              <a:t>userAdminAnyDatabase</a:t>
            </a:r>
            <a:r>
              <a:rPr lang="en-US" altLang="ko-KR" dirty="0"/>
              <a:t>", </a:t>
            </a:r>
            <a:r>
              <a:rPr lang="en-US" altLang="ko-KR" dirty="0" err="1"/>
              <a:t>db</a:t>
            </a:r>
            <a:r>
              <a:rPr lang="en-US" altLang="ko-KR" dirty="0"/>
              <a:t> : "admin"}</a:t>
            </a:r>
          </a:p>
          <a:p>
            <a:pPr marL="0" indent="0">
              <a:buNone/>
            </a:pPr>
            <a:r>
              <a:rPr lang="en-US" altLang="ko-KR" dirty="0"/>
              <a:t>	]</a:t>
            </a:r>
          </a:p>
          <a:p>
            <a:pPr marL="0" indent="0">
              <a:buNone/>
            </a:pPr>
            <a:r>
              <a:rPr lang="en-US" altLang="ko-KR" dirty="0"/>
              <a:t>	})</a:t>
            </a:r>
          </a:p>
          <a:p>
            <a:pPr lvl="1"/>
            <a:r>
              <a:rPr lang="en-US" altLang="ko-KR" dirty="0"/>
              <a:t>&gt; exit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F73F9-C797-EEDA-18D8-3CA348F0A753}"/>
              </a:ext>
            </a:extLst>
          </p:cNvPr>
          <p:cNvSpPr txBox="1"/>
          <p:nvPr/>
        </p:nvSpPr>
        <p:spPr>
          <a:xfrm>
            <a:off x="3913768" y="2101488"/>
            <a:ext cx="1599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예</a:t>
            </a:r>
            <a:r>
              <a:rPr lang="en-US" altLang="ko-KR" sz="1400" dirty="0">
                <a:solidFill>
                  <a:srgbClr val="FF0000"/>
                </a:solidFill>
              </a:rPr>
              <a:t>) user : "user1“,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2EFE0-44AB-D939-2DF9-2A12B22A4D32}"/>
              </a:ext>
            </a:extLst>
          </p:cNvPr>
          <p:cNvSpPr txBox="1"/>
          <p:nvPr/>
        </p:nvSpPr>
        <p:spPr>
          <a:xfrm>
            <a:off x="3913768" y="2409840"/>
            <a:ext cx="1921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예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en-US" altLang="ko-KR" sz="1400" dirty="0" err="1">
                <a:solidFill>
                  <a:srgbClr val="FF0000"/>
                </a:solidFill>
              </a:rPr>
              <a:t>pwd</a:t>
            </a:r>
            <a:r>
              <a:rPr lang="en-US" altLang="ko-KR" sz="1400" dirty="0">
                <a:solidFill>
                  <a:srgbClr val="FF0000"/>
                </a:solidFill>
              </a:rPr>
              <a:t> : "password“,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379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14560-4DF0-332C-36CB-F19336C2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F5334B-B01E-1FD6-FA75-EA47E41F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MongoDB </a:t>
            </a:r>
            <a:r>
              <a:rPr lang="ko-KR" altLang="en-US" dirty="0"/>
              <a:t>보안 인증 켜기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nano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mongod.conf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#security</a:t>
            </a:r>
            <a:r>
              <a:rPr lang="ko-KR" altLang="en-US" dirty="0"/>
              <a:t>에서 을 지워 주석을 제거 후 </a:t>
            </a:r>
            <a:r>
              <a:rPr lang="en-US" altLang="ko-KR" dirty="0"/>
              <a:t>authorization : enable </a:t>
            </a:r>
            <a:r>
              <a:rPr lang="ko-KR" altLang="en-US" dirty="0"/>
              <a:t>을 입력</a:t>
            </a:r>
            <a:r>
              <a:rPr lang="en-US" altLang="ko-KR" sz="1400" dirty="0"/>
              <a:t>(</a:t>
            </a:r>
            <a:r>
              <a:rPr lang="ko-KR" altLang="en-US" sz="1400" dirty="0"/>
              <a:t>띄어쓰기 중요함</a:t>
            </a:r>
            <a:r>
              <a:rPr lang="en-US" altLang="ko-KR" sz="1400" dirty="0"/>
              <a:t>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MongoDB </a:t>
            </a:r>
            <a:r>
              <a:rPr lang="ko-KR" altLang="en-US" dirty="0"/>
              <a:t>서비스 재시작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mongod</a:t>
            </a:r>
            <a:r>
              <a:rPr lang="en-US" altLang="ko-KR" dirty="0"/>
              <a:t> restart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102A51-EA4C-8848-1103-F26FC276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91" y="3245024"/>
            <a:ext cx="3162741" cy="2857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112ADD-8F7D-BE67-6ED0-7712307B6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197392"/>
            <a:ext cx="2638793" cy="38105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B12070-86DF-5C85-F5E4-B96ACBA0EEF7}"/>
              </a:ext>
            </a:extLst>
          </p:cNvPr>
          <p:cNvSpPr/>
          <p:nvPr/>
        </p:nvSpPr>
        <p:spPr>
          <a:xfrm>
            <a:off x="4676821" y="3245023"/>
            <a:ext cx="319695" cy="2857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7D8E7-9789-F9E8-FBDB-F7793144980D}"/>
              </a:ext>
            </a:extLst>
          </p:cNvPr>
          <p:cNvSpPr txBox="1"/>
          <p:nvPr/>
        </p:nvSpPr>
        <p:spPr>
          <a:xfrm>
            <a:off x="755576" y="2276399"/>
            <a:ext cx="79312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200" dirty="0"/>
              <a:t>security:</a:t>
            </a:r>
          </a:p>
          <a:p>
            <a:pPr marL="0" indent="0">
              <a:buNone/>
            </a:pPr>
            <a:r>
              <a:rPr lang="en-US" altLang="ko-KR" sz="1200" dirty="0"/>
              <a:t>  authorization: enabled</a:t>
            </a:r>
          </a:p>
          <a:p>
            <a:pPr marL="0" indent="0">
              <a:buNone/>
            </a:pPr>
            <a:r>
              <a:rPr lang="en-US" altLang="ko-KR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23605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51BA-D90D-ADEA-5880-44890E0C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Gulp &amp; PM2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88A7D-2B52-0EDF-4FD5-1C908C9D5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명령어를 입력하여 패키지 설치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npm</a:t>
            </a:r>
            <a:r>
              <a:rPr lang="en-US" altLang="ko-KR" dirty="0"/>
              <a:t> install --global gulp-cli pm2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다음 명령어를 입력하여 버전 확인</a:t>
            </a:r>
            <a:endParaRPr lang="en-US" altLang="ko-KR" dirty="0"/>
          </a:p>
          <a:p>
            <a:pPr lvl="1"/>
            <a:r>
              <a:rPr lang="en-US" altLang="ko-KR" dirty="0"/>
              <a:t>$ gulp -v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pm2 -v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ADD1F7-824F-E925-5473-7E4060CF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34" y="2564904"/>
            <a:ext cx="3991532" cy="504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CAD374-9040-20D1-B959-C2D9053A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11" y="3717032"/>
            <a:ext cx="6106377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08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DD4E4-5015-0C1C-A971-EBB10A60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CD067-9155-F424-2210-BD0389F6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APT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저장소 추가 	</a:t>
            </a:r>
          </a:p>
          <a:p>
            <a:pPr lvl="1"/>
            <a:r>
              <a:rPr lang="fr-FR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fr-FR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fr-FR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nano /</a:t>
            </a:r>
            <a:r>
              <a:rPr lang="fr-FR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etc</a:t>
            </a:r>
            <a:r>
              <a:rPr lang="fr-FR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fr-FR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apt</a:t>
            </a:r>
            <a:r>
              <a:rPr lang="fr-FR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fr-FR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sources.list</a:t>
            </a:r>
            <a:r>
              <a:rPr lang="fr-FR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가장 아래에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Nginx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추가 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deb http://nginx.org/packages/mainline/ubuntu/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xenial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nginx 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deb-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src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http://nginx.org/packages/mainline/ubuntu/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xenial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nginx 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APT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저장소 보안키 다운로드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및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등록 	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cd ~/Desktop</a:t>
            </a:r>
          </a:p>
          <a:p>
            <a:pPr lvl="1"/>
            <a:r>
              <a:rPr lang="da-DK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wget https://nginx.org/keys/nginx_signing.key 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apt-key add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nginx_signing.key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rm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nginx_signing.key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A09944-B509-13EE-6EFD-1DC0BFA0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048" y="2626752"/>
            <a:ext cx="6115904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3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D82D-F527-0F58-481D-38983037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98E16-400A-4C01-3396-0D500066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670"/>
            <a:ext cx="8363272" cy="550072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700" dirty="0">
                <a:solidFill>
                  <a:srgbClr val="000000"/>
                </a:solidFill>
                <a:latin typeface="+mn-lt"/>
              </a:rPr>
              <a:t>선행 패키지 설치</a:t>
            </a:r>
            <a:endParaRPr lang="en-US" altLang="ko-KR" sz="1700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$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sudo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 apt install -y curl gnupg2 ca-certificates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lsb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-release ubuntu-keyring</a:t>
            </a: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Nginx </a:t>
            </a:r>
            <a:r>
              <a:rPr lang="ko-KR" altLang="en-US" sz="1600" b="0" i="0" u="none" strike="noStrike" baseline="0" dirty="0" err="1">
                <a:solidFill>
                  <a:srgbClr val="000000"/>
                </a:solidFill>
                <a:latin typeface="+mn-lt"/>
              </a:rPr>
              <a:t>레포지토리의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lt"/>
              </a:rPr>
              <a:t> 인증키를 패키지 인증용 키 리스트에 추가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(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lt"/>
              </a:rPr>
              <a:t>현재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Nginx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lt"/>
              </a:rPr>
              <a:t>저장소가 올바른 저장소인지 인증해줄 수 있는 키를 추가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$ curl -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fsSL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 https://nginx.org/keys/nginx_signing.key |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sudo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gpg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 --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dearmor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 -o /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etc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/apt/keyrings/nginx-archive-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keyring.gpg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lt"/>
              </a:rPr>
              <a:t>다운로드 한 파일을 검증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$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gpg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 --dry-run --quiet --import --import-options import-show /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etc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/apt/keyrings/nginx-archive-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keyring.gpg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573BFD6B3D8FBC641079A6ABABF5BD827BD9BF62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lt"/>
              </a:rPr>
              <a:t>값이 들어있어야 함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endParaRPr lang="en-US" altLang="ko-KR" sz="1600" dirty="0">
              <a:solidFill>
                <a:srgbClr val="000000"/>
              </a:solidFill>
              <a:latin typeface="+mn-lt"/>
            </a:endParaRP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endParaRPr lang="en-US" altLang="ko-KR" sz="1600" dirty="0">
              <a:solidFill>
                <a:srgbClr val="000000"/>
              </a:solidFill>
              <a:latin typeface="+mn-lt"/>
            </a:endParaRPr>
          </a:p>
          <a:p>
            <a:endParaRPr lang="en-US" altLang="ko-KR" sz="1600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Nginx stable repository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lt"/>
              </a:rPr>
              <a:t>를 추가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(/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+mn-lt"/>
              </a:rPr>
              <a:t>etc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/apt/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+mn-lt"/>
              </a:rPr>
              <a:t>sources.list.d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/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+mn-lt"/>
              </a:rPr>
              <a:t>nginx.list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lt"/>
              </a:rPr>
              <a:t>파일 생성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$ echo "deb [signed-by=/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etc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/apt/keyrings/nginx-archive-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keyring.gpg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] http://nginx.org/packages/ubuntu `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lsb_release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 -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cs`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 nginx"  |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sudo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 tee /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etc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/apt/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sources.list.d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lt"/>
              </a:rPr>
              <a:t>/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lt"/>
              </a:rPr>
              <a:t>nginx.list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lt"/>
            </a:endParaRPr>
          </a:p>
          <a:p>
            <a:endParaRPr lang="ko-KR" altLang="en-US" dirty="0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DFC1A-15D4-08EF-6ABC-ECD29C85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12" y="4221088"/>
            <a:ext cx="7992888" cy="69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755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D688C-37D3-5662-C234-7C45E6DC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443B2A-CDB9-2DB2-37EA-909C07C55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Nginx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설치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apt update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apt install nginx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US" altLang="ko-KR" dirty="0"/>
          </a:p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Nginx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실행 	</a:t>
            </a: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service nginx restart </a:t>
            </a:r>
          </a:p>
          <a:p>
            <a:pPr lvl="1"/>
            <a:endParaRPr lang="en-US" altLang="ko-KR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Nginx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버전 확인</a:t>
            </a:r>
            <a:endParaRPr lang="en-US" altLang="ko-KR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nginx -v 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B2D0FD-0A6B-E6BE-DDB6-F253EBC1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82" y="3679033"/>
            <a:ext cx="2400635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2A4FF-6BB3-AEE0-AC2F-11AC7054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&amp;Cube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CEEAF0-3012-FDB8-7BA1-391A08C4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6</a:t>
            </a:r>
            <a:r>
              <a:rPr lang="ko-KR" altLang="en-US" dirty="0"/>
              <a:t>개의 모듈로 구성되어 있으며</a:t>
            </a:r>
            <a:r>
              <a:rPr lang="en-US" altLang="ko-KR" dirty="0"/>
              <a:t>, </a:t>
            </a:r>
            <a:r>
              <a:rPr lang="ko-KR" altLang="en-US" dirty="0"/>
              <a:t>각각의 모듈 간 통신을 통해 사물과 </a:t>
            </a:r>
            <a:r>
              <a:rPr lang="ko-KR" altLang="en-US" dirty="0" err="1"/>
              <a:t>모비우스</a:t>
            </a:r>
            <a:r>
              <a:rPr lang="ko-KR" altLang="en-US" dirty="0"/>
              <a:t> 간의 연동을 수행하는 역할을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응용관리자</a:t>
            </a:r>
            <a:r>
              <a:rPr lang="en-US" altLang="ko-KR" dirty="0"/>
              <a:t>, </a:t>
            </a:r>
            <a:r>
              <a:rPr lang="ko-KR" altLang="en-US" dirty="0"/>
              <a:t>사물관리자</a:t>
            </a:r>
            <a:r>
              <a:rPr lang="en-US" altLang="ko-KR" dirty="0"/>
              <a:t>, </a:t>
            </a:r>
            <a:r>
              <a:rPr lang="ko-KR" altLang="en-US" dirty="0"/>
              <a:t>자원관리자</a:t>
            </a:r>
            <a:r>
              <a:rPr lang="en-US" altLang="ko-KR" dirty="0"/>
              <a:t>, </a:t>
            </a:r>
            <a:r>
              <a:rPr lang="ko-KR" altLang="en-US" dirty="0"/>
              <a:t>보안관리자</a:t>
            </a:r>
            <a:r>
              <a:rPr lang="en-US" altLang="ko-KR" dirty="0"/>
              <a:t>, </a:t>
            </a:r>
            <a:r>
              <a:rPr lang="ko-KR" altLang="en-US" dirty="0"/>
              <a:t>통신관리자</a:t>
            </a:r>
            <a:r>
              <a:rPr lang="en-US" altLang="ko-KR" dirty="0"/>
              <a:t>, </a:t>
            </a:r>
            <a:r>
              <a:rPr lang="ko-KR" altLang="en-US" dirty="0"/>
              <a:t>장치관리자 등 </a:t>
            </a:r>
            <a:r>
              <a:rPr lang="en-US" altLang="ko-KR" dirty="0"/>
              <a:t>6</a:t>
            </a:r>
            <a:r>
              <a:rPr lang="ko-KR" altLang="en-US" dirty="0"/>
              <a:t>가지 코어 블록</a:t>
            </a:r>
            <a:r>
              <a:rPr lang="en-US" altLang="ko-KR" dirty="0"/>
              <a:t>(Core Block)</a:t>
            </a:r>
            <a:r>
              <a:rPr lang="ko-KR" altLang="en-US" dirty="0"/>
              <a:t>으로 이루어져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ACC8018-4718-7A5F-5511-F3212682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/>
          <a:stretch/>
        </p:blipFill>
        <p:spPr bwMode="auto">
          <a:xfrm>
            <a:off x="899592" y="2564904"/>
            <a:ext cx="7344816" cy="37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79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8C2D4-5D86-7ACA-F982-784D73C6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broker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B05B1-3508-582F-4E25-E4658696C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-y </a:t>
            </a:r>
            <a:r>
              <a:rPr lang="en-US" altLang="ko-KR" dirty="0" err="1"/>
              <a:t>mosquitto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ko-KR" altLang="en-US" dirty="0"/>
              <a:t>상태 확인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init.d</a:t>
            </a:r>
            <a:r>
              <a:rPr lang="en-US" altLang="ko-KR" dirty="0"/>
              <a:t>/</a:t>
            </a:r>
            <a:r>
              <a:rPr lang="en-US" altLang="ko-KR" dirty="0" err="1"/>
              <a:t>mosquitto</a:t>
            </a:r>
            <a:r>
              <a:rPr lang="en-US" altLang="ko-KR" dirty="0"/>
              <a:t> status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11C219-E30F-3B5A-212A-4603181A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58" y="2636912"/>
            <a:ext cx="686848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831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E98C2-57AE-FA26-375C-07204186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broker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E9F90C-5280-284C-78D1-3870DDFC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600" dirty="0" err="1"/>
              <a:t>Mosquitto</a:t>
            </a:r>
            <a:r>
              <a:rPr lang="en-US" altLang="ko-KR" sz="1600" dirty="0"/>
              <a:t> </a:t>
            </a:r>
            <a:r>
              <a:rPr lang="ko-KR" altLang="en-US" sz="1600" dirty="0"/>
              <a:t>외부 연결 허용을 위해 설정 파일 수정하기</a:t>
            </a:r>
            <a:endParaRPr lang="pt-BR" altLang="ko-KR" sz="1600" dirty="0"/>
          </a:p>
          <a:p>
            <a:pPr lvl="1"/>
            <a:r>
              <a:rPr lang="pt-BR" altLang="ko-KR" dirty="0"/>
              <a:t>$ sudo nano /etc/mosquitto/mosquitto.conf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ko-KR" altLang="en-US" dirty="0"/>
              <a:t>아래의 코드를 추가</a:t>
            </a:r>
            <a:endParaRPr lang="en-US" altLang="ko-KR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dirty="0"/>
          </a:p>
          <a:p>
            <a:endParaRPr lang="en-US" altLang="ko-KR" sz="1600" dirty="0"/>
          </a:p>
          <a:p>
            <a:endParaRPr lang="en-US" altLang="ko-KR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Mosquitto</a:t>
            </a:r>
            <a:r>
              <a:rPr lang="en-US" altLang="ko-KR" sz="1600" dirty="0"/>
              <a:t> </a:t>
            </a:r>
            <a:r>
              <a:rPr lang="ko-KR" altLang="en-US" sz="1600" dirty="0"/>
              <a:t>서비스 재시작</a:t>
            </a:r>
            <a:endParaRPr lang="en-US" altLang="ko-KR" sz="1600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mosquitto.service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E3D527-31FC-AD1E-F5BE-57B01AB6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780928"/>
            <a:ext cx="4176464" cy="2623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16FB9-D0CB-E3D1-4401-3AE35B3713F5}"/>
              </a:ext>
            </a:extLst>
          </p:cNvPr>
          <p:cNvSpPr txBox="1"/>
          <p:nvPr/>
        </p:nvSpPr>
        <p:spPr>
          <a:xfrm>
            <a:off x="755576" y="2066407"/>
            <a:ext cx="79312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listener 1883</a:t>
            </a:r>
          </a:p>
          <a:p>
            <a:r>
              <a:rPr lang="en-US" altLang="ko-KR" sz="1200" dirty="0"/>
              <a:t>protocol </a:t>
            </a:r>
            <a:r>
              <a:rPr lang="en-US" altLang="ko-KR" sz="1200" dirty="0" err="1"/>
              <a:t>mqtt</a:t>
            </a:r>
            <a:endParaRPr lang="en-US" altLang="ko-KR" sz="1200" dirty="0"/>
          </a:p>
          <a:p>
            <a:r>
              <a:rPr lang="en-US" altLang="ko-KR" sz="1200" dirty="0" err="1"/>
              <a:t>allow_anonymous</a:t>
            </a:r>
            <a:r>
              <a:rPr lang="en-US" altLang="ko-KR" sz="1200" dirty="0"/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78398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9ED65-C059-F3F1-4ABB-FA8F70BB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broker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8E7A0-F40A-B051-87BC-1D131C8B5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Mosquitto</a:t>
            </a:r>
            <a:r>
              <a:rPr lang="en-US" altLang="ko-KR" dirty="0"/>
              <a:t> client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-y </a:t>
            </a:r>
            <a:r>
              <a:rPr lang="en-US" altLang="ko-KR" dirty="0" err="1"/>
              <a:t>mosquitto</a:t>
            </a:r>
            <a:r>
              <a:rPr lang="en-US" altLang="ko-KR" dirty="0"/>
              <a:t> </a:t>
            </a:r>
            <a:r>
              <a:rPr lang="en-US" altLang="ko-KR" dirty="0" err="1"/>
              <a:t>mosquitto</a:t>
            </a:r>
            <a:r>
              <a:rPr lang="en-US" altLang="ko-KR" dirty="0"/>
              <a:t>-clients</a:t>
            </a:r>
          </a:p>
          <a:p>
            <a:endParaRPr lang="en-US" altLang="ko-KR" dirty="0"/>
          </a:p>
          <a:p>
            <a:r>
              <a:rPr lang="en-US" altLang="ko-KR" dirty="0"/>
              <a:t>subscribe </a:t>
            </a:r>
            <a:r>
              <a:rPr lang="ko-KR" altLang="en-US" dirty="0"/>
              <a:t>테스트</a:t>
            </a:r>
            <a:r>
              <a:rPr lang="en-US" altLang="ko-KR" dirty="0"/>
              <a:t> (</a:t>
            </a:r>
            <a:r>
              <a:rPr lang="en-US" altLang="ko-KR" dirty="0" err="1"/>
              <a:t>mosquito_sub</a:t>
            </a:r>
            <a:r>
              <a:rPr lang="en-US" altLang="ko-KR" dirty="0"/>
              <a:t> -t [</a:t>
            </a:r>
            <a:r>
              <a:rPr lang="ko-KR" altLang="en-US" dirty="0" err="1"/>
              <a:t>토픽명</a:t>
            </a:r>
            <a:r>
              <a:rPr lang="en-US" altLang="ko-KR" dirty="0"/>
              <a:t>])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mosquitto_sub</a:t>
            </a:r>
            <a:r>
              <a:rPr lang="en-US" altLang="ko-KR" dirty="0"/>
              <a:t> -t /test</a:t>
            </a:r>
          </a:p>
          <a:p>
            <a:endParaRPr lang="en-US" altLang="ko-KR" dirty="0"/>
          </a:p>
          <a:p>
            <a:r>
              <a:rPr lang="en-US" altLang="ko-KR" dirty="0"/>
              <a:t>publish </a:t>
            </a:r>
            <a:r>
              <a:rPr lang="ko-KR" altLang="en-US" dirty="0"/>
              <a:t>테스트</a:t>
            </a:r>
            <a:r>
              <a:rPr lang="en-US" altLang="ko-KR" dirty="0"/>
              <a:t> (</a:t>
            </a:r>
            <a:r>
              <a:rPr lang="en-US" altLang="ko-KR" dirty="0" err="1"/>
              <a:t>msquitto_pub</a:t>
            </a:r>
            <a:r>
              <a:rPr lang="en-US" altLang="ko-KR" dirty="0"/>
              <a:t> -t [</a:t>
            </a:r>
            <a:r>
              <a:rPr lang="ko-KR" altLang="en-US" dirty="0" err="1"/>
              <a:t>토픽명</a:t>
            </a:r>
            <a:r>
              <a:rPr lang="en-US" altLang="ko-KR" dirty="0"/>
              <a:t>] -m [</a:t>
            </a:r>
            <a:r>
              <a:rPr lang="ko-KR" altLang="en-US" dirty="0"/>
              <a:t>메시지</a:t>
            </a:r>
            <a:r>
              <a:rPr lang="en-US" altLang="ko-KR" dirty="0"/>
              <a:t>])</a:t>
            </a:r>
          </a:p>
          <a:p>
            <a:r>
              <a:rPr lang="ko-KR" altLang="en-US" dirty="0"/>
              <a:t>다른 터미널을 열고</a:t>
            </a:r>
            <a:r>
              <a:rPr lang="en-US" altLang="ko-KR" dirty="0"/>
              <a:t> </a:t>
            </a:r>
            <a:r>
              <a:rPr lang="ko-KR" altLang="en-US" dirty="0"/>
              <a:t>다음 명령어를 입력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mosquitto_pub</a:t>
            </a:r>
            <a:r>
              <a:rPr lang="en-US" altLang="ko-KR" dirty="0"/>
              <a:t> -t /test -m "hi"</a:t>
            </a:r>
          </a:p>
          <a:p>
            <a:endParaRPr lang="ko-KR" altLang="en-US" dirty="0"/>
          </a:p>
          <a:p>
            <a:r>
              <a:rPr lang="ko-KR" altLang="en-US" dirty="0"/>
              <a:t>아래와 같이 </a:t>
            </a:r>
            <a:r>
              <a:rPr lang="en-US" altLang="ko-KR" dirty="0"/>
              <a:t>hi</a:t>
            </a:r>
            <a:r>
              <a:rPr lang="ko-KR" altLang="en-US" dirty="0"/>
              <a:t>가 출력되는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F41870-9D0C-9A37-128D-8C868AAF4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40" y="4365104"/>
            <a:ext cx="6039693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95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4AE80-0FB2-4593-D809-6E17E5AA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68FF4-F238-C264-A886-75FC45F2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ko-KR" dirty="0"/>
              <a:t>MySQL </a:t>
            </a:r>
            <a:r>
              <a:rPr lang="ko-KR" altLang="en-US" dirty="0"/>
              <a:t>설치</a:t>
            </a:r>
            <a:endParaRPr lang="es-ES" altLang="ko-KR" dirty="0"/>
          </a:p>
          <a:p>
            <a:pPr lvl="1"/>
            <a:r>
              <a:rPr lang="es-ES" altLang="ko-KR" dirty="0"/>
              <a:t>$ sudo </a:t>
            </a:r>
            <a:r>
              <a:rPr lang="es-ES" altLang="ko-KR" dirty="0" err="1"/>
              <a:t>apt</a:t>
            </a:r>
            <a:r>
              <a:rPr lang="es-ES" altLang="ko-KR" dirty="0"/>
              <a:t> </a:t>
            </a:r>
            <a:r>
              <a:rPr lang="es-ES" altLang="ko-KR" dirty="0" err="1"/>
              <a:t>install</a:t>
            </a:r>
            <a:r>
              <a:rPr lang="es-ES" altLang="ko-KR" dirty="0"/>
              <a:t> -y </a:t>
            </a:r>
            <a:r>
              <a:rPr lang="es-ES" altLang="ko-KR" dirty="0" err="1"/>
              <a:t>mysql</a:t>
            </a:r>
            <a:r>
              <a:rPr lang="es-ES" altLang="ko-KR" dirty="0"/>
              <a:t>-server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mysql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root </a:t>
            </a:r>
            <a:r>
              <a:rPr lang="ko-KR" altLang="en-US" dirty="0"/>
              <a:t>비밀번호 생성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mysql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UPDATE user SET plugin='</a:t>
            </a:r>
            <a:r>
              <a:rPr lang="en-US" altLang="ko-KR" dirty="0" err="1"/>
              <a:t>mysql_native_password</a:t>
            </a:r>
            <a:r>
              <a:rPr lang="en-US" altLang="ko-KR" dirty="0"/>
              <a:t>' WHERE user='root';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UPDATE user SET </a:t>
            </a:r>
            <a:r>
              <a:rPr lang="en-US" altLang="ko-KR" dirty="0" err="1"/>
              <a:t>authentication_string</a:t>
            </a:r>
            <a:r>
              <a:rPr lang="en-US" altLang="ko-KR" dirty="0"/>
              <a:t>=null WHERE user='root';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ALTER USER '</a:t>
            </a:r>
            <a:r>
              <a:rPr lang="en-US" altLang="ko-KR" dirty="0" err="1"/>
              <a:t>root'@'localhost</a:t>
            </a:r>
            <a:r>
              <a:rPr lang="en-US" altLang="ko-KR" dirty="0"/>
              <a:t>' IDENTIFIED WITH </a:t>
            </a:r>
            <a:r>
              <a:rPr lang="en-US" altLang="ko-KR" dirty="0" err="1"/>
              <a:t>mysql_native_password</a:t>
            </a:r>
            <a:r>
              <a:rPr lang="en-US" altLang="ko-KR" dirty="0"/>
              <a:t> BY </a:t>
            </a:r>
            <a:r>
              <a:rPr lang="en-US" altLang="ko-KR" dirty="0" smtClean="0"/>
              <a:t>‘0000';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Mobius DB </a:t>
            </a:r>
            <a:r>
              <a:rPr lang="ko-KR" altLang="en-US" dirty="0"/>
              <a:t>생성 후 </a:t>
            </a:r>
            <a:r>
              <a:rPr lang="en-US" altLang="ko-KR" dirty="0"/>
              <a:t>MySQL </a:t>
            </a:r>
            <a:r>
              <a:rPr lang="ko-KR" altLang="en-US" dirty="0"/>
              <a:t>빠져나오기</a:t>
            </a:r>
            <a:endParaRPr lang="en-US" altLang="ko-KR" dirty="0"/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mobiusdb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FLUSH PRIVILEGES;</a:t>
            </a:r>
          </a:p>
          <a:p>
            <a:pPr lvl="1"/>
            <a:r>
              <a:rPr lang="en-US" altLang="ko-KR" dirty="0" err="1"/>
              <a:t>mysql</a:t>
            </a:r>
            <a:r>
              <a:rPr lang="en-US" altLang="ko-KR" dirty="0"/>
              <a:t>&gt; exit;</a:t>
            </a:r>
          </a:p>
          <a:p>
            <a:endParaRPr lang="en-US" altLang="ko-KR" dirty="0"/>
          </a:p>
          <a:p>
            <a:r>
              <a:rPr lang="en-US" altLang="ko-KR" dirty="0"/>
              <a:t>MySQL </a:t>
            </a:r>
            <a:r>
              <a:rPr lang="ko-KR" altLang="en-US" dirty="0"/>
              <a:t>재시작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mysql.service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4509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F12D0-A92C-2317-E5FD-1023DF66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59D65-0980-9D93-A6E1-4A92793F6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본 진행 과정을 수행하기 전에 </a:t>
            </a:r>
            <a:r>
              <a:rPr lang="en-US" altLang="ko-KR" sz="1600" dirty="0"/>
              <a:t>Node.js, </a:t>
            </a:r>
            <a:r>
              <a:rPr lang="en-US" altLang="ko-KR" sz="1600" dirty="0" err="1"/>
              <a:t>Mosquitto</a:t>
            </a:r>
            <a:r>
              <a:rPr lang="en-US" altLang="ko-KR" sz="1600" dirty="0"/>
              <a:t> broker, MySQL</a:t>
            </a:r>
            <a:r>
              <a:rPr lang="ko-KR" altLang="en-US" sz="1600" dirty="0"/>
              <a:t>이 </a:t>
            </a:r>
            <a:r>
              <a:rPr lang="ko-KR" altLang="en-US" dirty="0"/>
              <a:t>반드시 설치되어 있어야 함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1600" dirty="0"/>
              <a:t>Mobius </a:t>
            </a:r>
            <a:r>
              <a:rPr lang="ko-KR" altLang="en-US" sz="1600" dirty="0"/>
              <a:t>설치 시 내부적으로 </a:t>
            </a:r>
            <a:r>
              <a:rPr lang="en-US" altLang="ko-KR" sz="1600" dirty="0"/>
              <a:t>python </a:t>
            </a:r>
            <a:r>
              <a:rPr lang="ko-KR" altLang="en-US" sz="1600" dirty="0"/>
              <a:t>명령을 사용함</a:t>
            </a:r>
            <a:r>
              <a:rPr lang="en-US" altLang="ko-KR" sz="1600" dirty="0"/>
              <a:t>. </a:t>
            </a:r>
            <a:r>
              <a:rPr lang="ko-KR" altLang="en-US" sz="1600" dirty="0"/>
              <a:t>이를 위해</a:t>
            </a:r>
            <a:r>
              <a:rPr lang="en-US" altLang="ko-KR" dirty="0"/>
              <a:t> </a:t>
            </a:r>
            <a:r>
              <a:rPr lang="en-US" altLang="ko-KR" sz="1600" dirty="0"/>
              <a:t>python2 </a:t>
            </a:r>
            <a:r>
              <a:rPr lang="ko-KR" altLang="en-US" sz="1600" dirty="0"/>
              <a:t>깔고 </a:t>
            </a:r>
            <a:r>
              <a:rPr lang="en-US" altLang="ko-KR" sz="1600" dirty="0"/>
              <a:t>python</a:t>
            </a:r>
            <a:r>
              <a:rPr lang="ko-KR" altLang="en-US" sz="1600" dirty="0"/>
              <a:t>으로 </a:t>
            </a:r>
            <a:r>
              <a:rPr lang="en-US" altLang="ko-KR" sz="1600" dirty="0"/>
              <a:t>aliasing</a:t>
            </a:r>
            <a:r>
              <a:rPr lang="ko-KR" altLang="en-US" sz="1600" dirty="0"/>
              <a:t>을 수행</a:t>
            </a:r>
            <a:endParaRPr lang="en-US" altLang="ko-KR" sz="1600" dirty="0"/>
          </a:p>
          <a:p>
            <a:pPr lvl="1"/>
            <a:r>
              <a:rPr lang="en-US" altLang="ko-KR" sz="1400" dirty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-y python2.7 idle-python2.7</a:t>
            </a:r>
          </a:p>
          <a:p>
            <a:pPr lvl="1"/>
            <a:r>
              <a:rPr lang="en-US" altLang="ko-KR" sz="1400" dirty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update-alternatives --install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/bin/python </a:t>
            </a:r>
            <a:r>
              <a:rPr lang="en-US" altLang="ko-KR" sz="1400" dirty="0" err="1"/>
              <a:t>python</a:t>
            </a:r>
            <a:r>
              <a:rPr lang="en-US" altLang="ko-KR" sz="1400" dirty="0"/>
              <a:t>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/bin/python3 1</a:t>
            </a:r>
          </a:p>
          <a:p>
            <a:pPr lvl="1"/>
            <a:r>
              <a:rPr lang="en-US" altLang="ko-KR" sz="1400" dirty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update-alternatives --install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/bin/python </a:t>
            </a:r>
            <a:r>
              <a:rPr lang="en-US" altLang="ko-KR" sz="1400" dirty="0" err="1"/>
              <a:t>python</a:t>
            </a:r>
            <a:r>
              <a:rPr lang="en-US" altLang="ko-KR" sz="1400" dirty="0"/>
              <a:t>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/bin/python2.7 10</a:t>
            </a:r>
          </a:p>
          <a:p>
            <a:pPr lvl="1"/>
            <a:r>
              <a:rPr lang="en-US" altLang="ko-KR" sz="1400" dirty="0"/>
              <a:t>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update-alternatives --config python</a:t>
            </a:r>
          </a:p>
          <a:p>
            <a:endParaRPr lang="en-US" altLang="ko-KR" sz="1600" dirty="0"/>
          </a:p>
          <a:p>
            <a:r>
              <a:rPr lang="ko-KR" altLang="en-US" sz="1600" dirty="0"/>
              <a:t>아래의 선택지가 나오면 </a:t>
            </a:r>
            <a:r>
              <a:rPr lang="en-US" altLang="ko-KR" sz="1600" dirty="0"/>
              <a:t>0 </a:t>
            </a:r>
            <a:r>
              <a:rPr lang="ko-KR" altLang="en-US" dirty="0"/>
              <a:t>입력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F4CCA-5FEA-DB82-A474-1F24BA9F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74" y="4081222"/>
            <a:ext cx="682085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102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65F92-EB2B-6225-11CB-3810951B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954D9-F2A5-98E3-0293-17028C68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다운로드 후 압축 풀기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wget</a:t>
            </a:r>
            <a:r>
              <a:rPr lang="en-US" altLang="ko-KR" dirty="0"/>
              <a:t> https://github.com/IoTKETI/Mobius/archive/2.4.36.zip</a:t>
            </a:r>
          </a:p>
          <a:p>
            <a:pPr lvl="1"/>
            <a:r>
              <a:rPr lang="en-US" altLang="ko-KR" dirty="0"/>
              <a:t>$ unzip 2.4.36.zip</a:t>
            </a:r>
          </a:p>
          <a:p>
            <a:pPr lvl="1"/>
            <a:r>
              <a:rPr lang="en-US" altLang="ko-KR" dirty="0"/>
              <a:t>$ cd Mobius-2.4.36</a:t>
            </a:r>
          </a:p>
          <a:p>
            <a:endParaRPr lang="nl-NL" altLang="ko-KR" dirty="0"/>
          </a:p>
          <a:p>
            <a:r>
              <a:rPr lang="nl-NL" altLang="ko-KR" dirty="0"/>
              <a:t>Mobius DB</a:t>
            </a:r>
            <a:r>
              <a:rPr lang="ko-KR" altLang="en-US" dirty="0"/>
              <a:t>를 </a:t>
            </a:r>
            <a:r>
              <a:rPr lang="en-US" altLang="ko-KR" dirty="0"/>
              <a:t>MySQL</a:t>
            </a:r>
            <a:r>
              <a:rPr lang="ko-KR" altLang="en-US" dirty="0"/>
              <a:t>에</a:t>
            </a:r>
            <a:r>
              <a:rPr lang="nl-NL" altLang="ko-KR" dirty="0"/>
              <a:t> </a:t>
            </a:r>
            <a:r>
              <a:rPr lang="ko-KR" altLang="en-US" dirty="0"/>
              <a:t>복사</a:t>
            </a:r>
            <a:endParaRPr lang="nl-NL" altLang="ko-KR" dirty="0"/>
          </a:p>
          <a:p>
            <a:pPr lvl="1"/>
            <a:r>
              <a:rPr lang="nl-NL" altLang="ko-KR" dirty="0"/>
              <a:t>$ mysql -u root -p mobiusdb &lt; .</a:t>
            </a:r>
            <a:r>
              <a:rPr lang="en-US" altLang="ko-KR" dirty="0"/>
              <a:t>/mobius/</a:t>
            </a:r>
            <a:r>
              <a:rPr lang="en-US" altLang="ko-KR" dirty="0" err="1"/>
              <a:t>mobiusdb.sql</a:t>
            </a:r>
            <a:endParaRPr lang="en-US" altLang="ko-KR" dirty="0"/>
          </a:p>
          <a:p>
            <a:pPr lvl="1"/>
            <a:r>
              <a:rPr lang="en-US" altLang="ko-KR" dirty="0"/>
              <a:t>[MySQL</a:t>
            </a:r>
            <a:r>
              <a:rPr lang="ko-KR" altLang="en-US" dirty="0"/>
              <a:t> </a:t>
            </a:r>
            <a:r>
              <a:rPr lang="en-US" altLang="ko-KR" dirty="0"/>
              <a:t>root </a:t>
            </a:r>
            <a:r>
              <a:rPr lang="ko-KR" altLang="en-US" dirty="0"/>
              <a:t>암호 입력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Mobius </a:t>
            </a:r>
            <a:r>
              <a:rPr lang="ko-KR" altLang="en-US" dirty="0"/>
              <a:t>설정파일 생성</a:t>
            </a:r>
            <a:endParaRPr lang="en-US" altLang="ko-KR" dirty="0"/>
          </a:p>
          <a:p>
            <a:pPr lvl="1"/>
            <a:r>
              <a:rPr lang="en-US" altLang="ko-KR" dirty="0"/>
              <a:t>nano </a:t>
            </a:r>
            <a:r>
              <a:rPr lang="en-US" altLang="ko-KR" dirty="0" err="1"/>
              <a:t>conf.json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코드를 삽입 후 </a:t>
            </a:r>
            <a:r>
              <a:rPr lang="en-US" altLang="ko-KR" dirty="0" err="1"/>
              <a:t>dbpass</a:t>
            </a:r>
            <a:r>
              <a:rPr lang="ko-KR" altLang="en-US" dirty="0"/>
              <a:t>를 </a:t>
            </a:r>
            <a:r>
              <a:rPr lang="en-US" altLang="ko-KR" dirty="0"/>
              <a:t>MySQL</a:t>
            </a:r>
            <a:r>
              <a:rPr lang="ko-KR" altLang="en-US" dirty="0"/>
              <a:t>의 </a:t>
            </a:r>
            <a:r>
              <a:rPr lang="en-US" altLang="ko-KR" dirty="0"/>
              <a:t>root </a:t>
            </a:r>
            <a:r>
              <a:rPr lang="ko-KR" altLang="en-US" dirty="0"/>
              <a:t>비밀번호로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890AF-6E24-F01E-0856-166B98EDE527}"/>
              </a:ext>
            </a:extLst>
          </p:cNvPr>
          <p:cNvSpPr txBox="1"/>
          <p:nvPr/>
        </p:nvSpPr>
        <p:spPr>
          <a:xfrm>
            <a:off x="1035658" y="4797152"/>
            <a:ext cx="706473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"</a:t>
            </a:r>
            <a:r>
              <a:rPr lang="en-US" altLang="ko-KR" sz="1400" dirty="0" err="1"/>
              <a:t>csebaseport</a:t>
            </a:r>
            <a:r>
              <a:rPr lang="en-US" altLang="ko-KR" sz="1400" dirty="0"/>
              <a:t>": "7579",</a:t>
            </a:r>
          </a:p>
          <a:p>
            <a:r>
              <a:rPr lang="en-US" altLang="ko-KR" sz="1400" dirty="0"/>
              <a:t>    "</a:t>
            </a:r>
            <a:r>
              <a:rPr lang="en-US" altLang="ko-KR" sz="1400" dirty="0" err="1"/>
              <a:t>dbpass</a:t>
            </a:r>
            <a:r>
              <a:rPr lang="en-US" altLang="ko-KR" sz="1400" dirty="0"/>
              <a:t>": "</a:t>
            </a:r>
            <a:r>
              <a:rPr lang="en-US" altLang="ko-KR" sz="1400" b="1" dirty="0">
                <a:solidFill>
                  <a:srgbClr val="FF0000"/>
                </a:solidFill>
              </a:rPr>
              <a:t>MYSQL ROOT PASSWORD</a:t>
            </a:r>
            <a:r>
              <a:rPr lang="en-US" altLang="ko-KR" sz="1400" dirty="0"/>
              <a:t>"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96674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0F58E-2A83-7A1A-B4B2-2C897E28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25D99-428F-CE6B-5E47-188C94F2A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nan </a:t>
            </a:r>
            <a:r>
              <a:rPr lang="ko-KR" altLang="en-US" dirty="0"/>
              <a:t>패키지의 버전 수정</a:t>
            </a:r>
            <a:endParaRPr lang="en-US" altLang="ko-KR" dirty="0"/>
          </a:p>
          <a:p>
            <a:pPr lvl="1"/>
            <a:r>
              <a:rPr lang="en-US" altLang="ko-KR" dirty="0"/>
              <a:t>$ nano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dependencies</a:t>
            </a:r>
            <a:r>
              <a:rPr lang="ko-KR" altLang="en-US" dirty="0"/>
              <a:t>에 다음 항목 추가</a:t>
            </a:r>
            <a:endParaRPr lang="en-US" altLang="ko-KR" dirty="0"/>
          </a:p>
          <a:p>
            <a:pPr lvl="1"/>
            <a:r>
              <a:rPr lang="en-US" altLang="ko-KR" dirty="0"/>
              <a:t>"nan": "2.15.0",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3115E8-FA69-97D1-FBF7-BE0AD523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40" y="2785973"/>
            <a:ext cx="319132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994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87783-788A-3AFA-846D-FE3393EC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AD003-1231-4F9E-77CA-01D9DD0E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Mobius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  <a:p>
            <a:endParaRPr lang="en-US" altLang="ko-KR" dirty="0"/>
          </a:p>
          <a:p>
            <a:r>
              <a:rPr lang="en-US" altLang="ko-KR" dirty="0"/>
              <a:t>Mobius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$ node --</a:t>
            </a:r>
            <a:r>
              <a:rPr lang="en-US" altLang="ko-KR" dirty="0" err="1"/>
              <a:t>expose_gc</a:t>
            </a:r>
            <a:r>
              <a:rPr lang="en-US" altLang="ko-KR" dirty="0"/>
              <a:t> mobius.js</a:t>
            </a:r>
          </a:p>
          <a:p>
            <a:endParaRPr lang="en-US" altLang="ko-KR" dirty="0"/>
          </a:p>
          <a:p>
            <a:r>
              <a:rPr lang="ko-KR" altLang="en-US" dirty="0"/>
              <a:t>다음과 같이 </a:t>
            </a:r>
            <a:r>
              <a:rPr lang="en-US" altLang="ko-KR" dirty="0"/>
              <a:t>Mobius</a:t>
            </a:r>
            <a:r>
              <a:rPr lang="ko-KR" altLang="en-US" dirty="0"/>
              <a:t>가 실행된 것을 확인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41D8F-44B7-F922-1242-105BFBB4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24" y="3068960"/>
            <a:ext cx="6533152" cy="35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410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ED477-E1D5-F042-6956-D1ED2401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A55B66-0130-B6FD-76D4-4DE82FAF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진행 과정을 수행하기 전에 </a:t>
            </a:r>
            <a:r>
              <a:rPr lang="en-US" altLang="ko-KR" dirty="0"/>
              <a:t>Node.js, MongoDB, Gulp, PM2, Nginx, Mobius</a:t>
            </a:r>
            <a:r>
              <a:rPr lang="ko-KR" altLang="en-US" dirty="0"/>
              <a:t>가 반드시 설치되어 있어야 함</a:t>
            </a:r>
            <a:endParaRPr lang="en-US" altLang="ko-KR" dirty="0"/>
          </a:p>
          <a:p>
            <a:r>
              <a:rPr lang="en-US" altLang="ko-KR" dirty="0"/>
              <a:t>Mobius Open Platform</a:t>
            </a:r>
            <a:r>
              <a:rPr lang="ko-KR" altLang="en-US" dirty="0"/>
              <a:t>은 </a:t>
            </a:r>
            <a:r>
              <a:rPr lang="en-US" altLang="ko-KR" dirty="0"/>
              <a:t>Mobius</a:t>
            </a:r>
            <a:r>
              <a:rPr lang="ko-KR" altLang="en-US" dirty="0"/>
              <a:t>를 위한 다양한 웹서비스를 제공하는 플랫폼임</a:t>
            </a:r>
            <a:endParaRPr lang="en-US" altLang="ko-KR" dirty="0"/>
          </a:p>
          <a:p>
            <a:r>
              <a:rPr lang="ko-KR" altLang="en-US" dirty="0"/>
              <a:t>새로운 터미널 열고 설치 과정을 수행해야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GitHub</a:t>
            </a:r>
            <a:r>
              <a:rPr lang="ko-KR" altLang="en-US" dirty="0"/>
              <a:t>에서 다운로드 </a:t>
            </a:r>
            <a:endParaRPr lang="en-US" altLang="ko-KR" dirty="0"/>
          </a:p>
          <a:p>
            <a:pPr lvl="1"/>
            <a:r>
              <a:rPr lang="en-US" altLang="ko-KR" dirty="0"/>
              <a:t>$ git clone https://github.com/IoTKETI/mobius-open-platform 	</a:t>
            </a:r>
          </a:p>
          <a:p>
            <a:endParaRPr lang="en-US" altLang="ko-KR" dirty="0"/>
          </a:p>
          <a:p>
            <a:r>
              <a:rPr lang="en-US" altLang="ko-KR" dirty="0"/>
              <a:t>Platform NPM </a:t>
            </a:r>
            <a:r>
              <a:rPr lang="ko-KR" altLang="en-US" dirty="0"/>
              <a:t>라이브러리 설치 	</a:t>
            </a:r>
          </a:p>
          <a:p>
            <a:pPr lvl="1"/>
            <a:r>
              <a:rPr lang="en-US" altLang="ko-KR" dirty="0"/>
              <a:t>$ cd mobius-open-platform 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en-US" altLang="ko-KR" dirty="0" err="1"/>
              <a:t>npm</a:t>
            </a:r>
            <a:r>
              <a:rPr lang="en-US" altLang="ko-KR" dirty="0"/>
              <a:t> install 	</a:t>
            </a:r>
          </a:p>
          <a:p>
            <a:endParaRPr lang="ko-KR" altLang="en-US" dirty="0"/>
          </a:p>
          <a:p>
            <a:r>
              <a:rPr lang="ko-KR" altLang="en-US" dirty="0"/>
              <a:t>설정파일 열어서 </a:t>
            </a:r>
            <a:r>
              <a:rPr lang="en-US" altLang="ko-KR" dirty="0"/>
              <a:t>Mobius </a:t>
            </a:r>
            <a:r>
              <a:rPr lang="ko-KR" altLang="en-US" dirty="0"/>
              <a:t>서버 주소를 현재 </a:t>
            </a:r>
            <a:r>
              <a:rPr lang="en-US" altLang="ko-KR" dirty="0"/>
              <a:t>Ubuntu</a:t>
            </a:r>
            <a:r>
              <a:rPr lang="ko-KR" altLang="en-US" dirty="0"/>
              <a:t>의 </a:t>
            </a:r>
            <a:r>
              <a:rPr lang="en-US" altLang="ko-KR" dirty="0" err="1"/>
              <a:t>ip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lvl="1"/>
            <a:r>
              <a:rPr lang="it-IT" altLang="ko-KR" dirty="0"/>
              <a:t>$ nano ./webportal/bin/config.json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259C5-5610-3561-32A3-C292D161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75" y="5065529"/>
            <a:ext cx="464884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777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BB0A2-F0BC-F11F-DF04-DA0D7F03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Mobius Open Platform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94D98-9321-5621-1102-FFD8FAE64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Platform </a:t>
            </a:r>
            <a:r>
              <a:rPr lang="ko-KR" altLang="en-US" dirty="0"/>
              <a:t>설정 시작</a:t>
            </a:r>
          </a:p>
          <a:p>
            <a:pPr lvl="1"/>
            <a:r>
              <a:rPr lang="en-US" altLang="ko-KR" dirty="0"/>
              <a:t>$ gulp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기능이 수행됨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앞서 설치한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URL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포트를 입력</a:t>
            </a:r>
            <a:endParaRPr lang="ko-KR" altLang="en-US" dirty="0"/>
          </a:p>
          <a:p>
            <a:endParaRPr lang="ko-KR" altLang="en-US" dirty="0">
              <a:latin typeface="+mn-lt"/>
            </a:endParaRPr>
          </a:p>
          <a:p>
            <a:endParaRPr lang="ko-KR" altLang="en-US" dirty="0">
              <a:latin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996CB-7202-3852-3F3A-712087C7F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21" y="2564904"/>
            <a:ext cx="685895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70886"/>
      </p:ext>
    </p:extLst>
  </p:cSld>
  <p:clrMapOvr>
    <a:masterClrMapping/>
  </p:clrMapOvr>
</p:sld>
</file>

<file path=ppt/theme/theme1.xml><?xml version="1.0" encoding="utf-8"?>
<a:theme xmlns:a="http://schemas.openxmlformats.org/drawingml/2006/main" name="bindsoft_ppt 템플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016.09.12 edg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bindsoft_ppt 템플릿</Template>
  <TotalTime>3490</TotalTime>
  <Words>5634</Words>
  <Application>Microsoft Office PowerPoint</Application>
  <PresentationFormat>화면 슬라이드 쇼(4:3)</PresentationFormat>
  <Paragraphs>1269</Paragraphs>
  <Slides>225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225</vt:i4>
      </vt:variant>
    </vt:vector>
  </HeadingPairs>
  <TitlesOfParts>
    <vt:vector size="236" baseType="lpstr">
      <vt:lpstr>HY견고딕</vt:lpstr>
      <vt:lpstr>HY동녘B</vt:lpstr>
      <vt:lpstr>inherit</vt:lpstr>
      <vt:lpstr>굴림체</vt:lpstr>
      <vt:lpstr>맑은 고딕</vt:lpstr>
      <vt:lpstr>휴먼모음T</vt:lpstr>
      <vt:lpstr>Arial</vt:lpstr>
      <vt:lpstr>Consolas</vt:lpstr>
      <vt:lpstr>Wingdings</vt:lpstr>
      <vt:lpstr>bindsoft_ppt 템플릿</vt:lpstr>
      <vt:lpstr>2016.09.12 edge theme</vt:lpstr>
      <vt:lpstr>Mobius 플랫폼  iot 네트워크 시스템</vt:lpstr>
      <vt:lpstr>실습 환경 소개</vt:lpstr>
      <vt:lpstr>Mobius</vt:lpstr>
      <vt:lpstr>Mobius</vt:lpstr>
      <vt:lpstr>Mobius</vt:lpstr>
      <vt:lpstr>Mobius</vt:lpstr>
      <vt:lpstr>Mobius</vt:lpstr>
      <vt:lpstr>&amp;Cube</vt:lpstr>
      <vt:lpstr>&amp;Cube</vt:lpstr>
      <vt:lpstr>&amp;Cube</vt:lpstr>
      <vt:lpstr>&amp;Cube</vt:lpstr>
      <vt:lpstr>&amp;Cube</vt:lpstr>
      <vt:lpstr>&amp;Cube</vt:lpstr>
      <vt:lpstr>&amp;Cube</vt:lpstr>
      <vt:lpstr>&amp;Cube</vt:lpstr>
      <vt:lpstr>&amp;Cube</vt:lpstr>
      <vt:lpstr>&amp;Cube-Thyme</vt:lpstr>
      <vt:lpstr>&amp;Cube-Thyme</vt:lpstr>
      <vt:lpstr>실습 환경 구성 및 사양</vt:lpstr>
      <vt:lpstr>우분투 환경 구축</vt:lpstr>
      <vt:lpstr>실습에 앞서</vt:lpstr>
      <vt:lpstr>전체 실습 환경</vt:lpstr>
      <vt:lpstr>우분투 설치를 수행하기 전에</vt:lpstr>
      <vt:lpstr>우분투 다운로드</vt:lpstr>
      <vt:lpstr>우분투 다운로드</vt:lpstr>
      <vt:lpstr>우분투 다운로드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VMWare Workstation Player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우분투 설치</vt:lpstr>
      <vt:lpstr>Node.js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MongoDB 설치</vt:lpstr>
      <vt:lpstr>Gulp &amp; PM2 설치</vt:lpstr>
      <vt:lpstr>Nginx 설치</vt:lpstr>
      <vt:lpstr>Nginx 설치</vt:lpstr>
      <vt:lpstr>Nginx 설치</vt:lpstr>
      <vt:lpstr>Mosquitto broker 설치</vt:lpstr>
      <vt:lpstr>Mosquitto broker 설치</vt:lpstr>
      <vt:lpstr>Mosquitto broker 설치</vt:lpstr>
      <vt:lpstr>MySQL 설치</vt:lpstr>
      <vt:lpstr>Mobius 설치</vt:lpstr>
      <vt:lpstr>Mobius 설치</vt:lpstr>
      <vt:lpstr>Mobius 설치</vt:lpstr>
      <vt:lpstr>Mobius 설치</vt:lpstr>
      <vt:lpstr>Mobius Open Platform 설치</vt:lpstr>
      <vt:lpstr>Mobius Open Platform 설치</vt:lpstr>
      <vt:lpstr>Mobius Open Platform 설치</vt:lpstr>
      <vt:lpstr>Mobius Open Platform 설치</vt:lpstr>
      <vt:lpstr>Mobius Open Platform 설치</vt:lpstr>
      <vt:lpstr>Mobius Open Platform 설치</vt:lpstr>
      <vt:lpstr>Mobius Open Platform 설치</vt:lpstr>
      <vt:lpstr>Mobius Open Platform 설치</vt:lpstr>
      <vt:lpstr>Mobius Open Platform 설치</vt:lpstr>
      <vt:lpstr>Mobius Open Platform 설치</vt:lpstr>
      <vt:lpstr>FreeBoard 설치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Mobius 테스트</vt:lpstr>
      <vt:lpstr>라즈베리파이 환경 구축</vt:lpstr>
      <vt:lpstr>실습에 앞서</vt:lpstr>
      <vt:lpstr>라즈베리파이 OS 설치</vt:lpstr>
      <vt:lpstr>라즈베리파이 OS 설치</vt:lpstr>
      <vt:lpstr>라즈베리파이 OS 설치</vt:lpstr>
      <vt:lpstr>라즈베리파이 OS 설치</vt:lpstr>
      <vt:lpstr>라즈베리파이 OS 설치</vt:lpstr>
      <vt:lpstr>라즈베리파이 OS 설치</vt:lpstr>
      <vt:lpstr>라즈베리파이 센서/액츄에이터 연결</vt:lpstr>
      <vt:lpstr>라즈베리파이 개발환경 구축</vt:lpstr>
      <vt:lpstr>라즈베리파이 개발환경 구축</vt:lpstr>
      <vt:lpstr>라즈베리파이 개발환경 구축</vt:lpstr>
      <vt:lpstr>라즈베리파이 개발환경 구축</vt:lpstr>
      <vt:lpstr>라즈베리파이 개발환경 구축</vt:lpstr>
      <vt:lpstr>nCube-Thyme 구축</vt:lpstr>
      <vt:lpstr>nCube-Thyme 구축</vt:lpstr>
      <vt:lpstr>nCube-Thyme 구축</vt:lpstr>
      <vt:lpstr>nCube-Thyme 구축</vt:lpstr>
      <vt:lpstr>nCube-Thyme 구축</vt:lpstr>
      <vt:lpstr>PIR 센서 예제</vt:lpstr>
      <vt:lpstr>PIR 센서 예제</vt:lpstr>
      <vt:lpstr>tas_PIR.js</vt:lpstr>
      <vt:lpstr>tas_PIR.js</vt:lpstr>
      <vt:lpstr>PIR 센서 예제</vt:lpstr>
      <vt:lpstr>PIR 센서 예제</vt:lpstr>
      <vt:lpstr>PIR 센서 예제</vt:lpstr>
      <vt:lpstr>PIR 센서 예제</vt:lpstr>
      <vt:lpstr>LED 제어 예제</vt:lpstr>
      <vt:lpstr>led_ctl.js</vt:lpstr>
      <vt:lpstr>led_ctl.js</vt:lpstr>
      <vt:lpstr>LED 제어 예제</vt:lpstr>
      <vt:lpstr>LED 제어 예제</vt:lpstr>
      <vt:lpstr>led_onoff.js</vt:lpstr>
      <vt:lpstr>LED 제어 예제</vt:lpstr>
      <vt:lpstr>아두이노 환경 구축</vt:lpstr>
      <vt:lpstr>실습에 앞서</vt:lpstr>
      <vt:lpstr>아두이노 센서/액츄에이터 연결</vt:lpstr>
      <vt:lpstr>아두이노와 PC 연결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아두이노 개발환경 구축</vt:lpstr>
      <vt:lpstr>보드 설치</vt:lpstr>
      <vt:lpstr>보드 설치</vt:lpstr>
      <vt:lpstr>보드 설치</vt:lpstr>
      <vt:lpstr>보드 설치</vt:lpstr>
      <vt:lpstr>보드 설치</vt:lpstr>
      <vt:lpstr>보드 설치</vt:lpstr>
      <vt:lpstr>보드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라이브러리 설치</vt:lpstr>
      <vt:lpstr>예제 불러오기</vt:lpstr>
      <vt:lpstr>예제 불러오기</vt:lpstr>
      <vt:lpstr>예제 불러오기</vt:lpstr>
      <vt:lpstr>예제 불러오기</vt:lpstr>
      <vt:lpstr>예제 불러오기</vt:lpstr>
      <vt:lpstr>예제 불러오기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수정하기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예제 실행하기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creator>sungsuk sim</dc:creator>
  <cp:lastModifiedBy>Sugil</cp:lastModifiedBy>
  <cp:revision>637</cp:revision>
  <dcterms:created xsi:type="dcterms:W3CDTF">2023-03-20T05:52:50Z</dcterms:created>
  <dcterms:modified xsi:type="dcterms:W3CDTF">2023-06-03T22:43:39Z</dcterms:modified>
</cp:coreProperties>
</file>